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28" r:id="rId1"/>
  </p:sldMasterIdLst>
  <p:notesMasterIdLst>
    <p:notesMasterId r:id="rId13"/>
  </p:notesMasterIdLst>
  <p:sldIdLst>
    <p:sldId id="276" r:id="rId2"/>
    <p:sldId id="298" r:id="rId3"/>
    <p:sldId id="303" r:id="rId4"/>
    <p:sldId id="304" r:id="rId5"/>
    <p:sldId id="306" r:id="rId6"/>
    <p:sldId id="305" r:id="rId7"/>
    <p:sldId id="277" r:id="rId8"/>
    <p:sldId id="307" r:id="rId9"/>
    <p:sldId id="308" r:id="rId10"/>
    <p:sldId id="262" r:id="rId11"/>
    <p:sldId id="301" r:id="rId12"/>
  </p:sldIdLst>
  <p:sldSz cx="9144000" cy="6858000" type="screen4x3"/>
  <p:notesSz cx="6951663" cy="100822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3C5C"/>
    <a:srgbClr val="FF9900"/>
    <a:srgbClr val="FF6600"/>
    <a:srgbClr val="FFFFCC"/>
    <a:srgbClr val="0000FF"/>
    <a:srgbClr val="206E16"/>
    <a:srgbClr val="A9A9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6165" autoAdjust="0"/>
    <p:restoredTop sz="94851" autoAdjust="0"/>
  </p:normalViewPr>
  <p:slideViewPr>
    <p:cSldViewPr>
      <p:cViewPr varScale="1">
        <p:scale>
          <a:sx n="56" d="100"/>
          <a:sy n="56" d="100"/>
        </p:scale>
        <p:origin x="88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2387" cy="504111"/>
          </a:xfrm>
          <a:prstGeom prst="rect">
            <a:avLst/>
          </a:prstGeom>
        </p:spPr>
        <p:txBody>
          <a:bodyPr vert="horz" lIns="97329" tIns="48664" rIns="97329" bIns="48664" rtlCol="0"/>
          <a:lstStyle>
            <a:lvl1pPr algn="l">
              <a:defRPr sz="1300"/>
            </a:lvl1pPr>
          </a:lstStyle>
          <a:p>
            <a:endParaRPr lang="en-US"/>
          </a:p>
        </p:txBody>
      </p:sp>
      <p:sp>
        <p:nvSpPr>
          <p:cNvPr id="3" name="Date Placeholder 2"/>
          <p:cNvSpPr>
            <a:spLocks noGrp="1"/>
          </p:cNvSpPr>
          <p:nvPr>
            <p:ph type="dt" idx="1"/>
          </p:nvPr>
        </p:nvSpPr>
        <p:spPr>
          <a:xfrm>
            <a:off x="3937668" y="1"/>
            <a:ext cx="3012387" cy="504111"/>
          </a:xfrm>
          <a:prstGeom prst="rect">
            <a:avLst/>
          </a:prstGeom>
        </p:spPr>
        <p:txBody>
          <a:bodyPr vert="horz" lIns="97329" tIns="48664" rIns="97329" bIns="48664" rtlCol="0"/>
          <a:lstStyle>
            <a:lvl1pPr algn="r">
              <a:defRPr sz="1300"/>
            </a:lvl1pPr>
          </a:lstStyle>
          <a:p>
            <a:fld id="{C657EB19-2A93-4E63-820C-42362219BA84}" type="datetimeFigureOut">
              <a:rPr lang="en-US" smtClean="0"/>
              <a:pPr/>
              <a:t>9/29/2023</a:t>
            </a:fld>
            <a:endParaRPr lang="en-US"/>
          </a:p>
        </p:txBody>
      </p:sp>
      <p:sp>
        <p:nvSpPr>
          <p:cNvPr id="4" name="Slide Image Placeholder 3"/>
          <p:cNvSpPr>
            <a:spLocks noGrp="1" noRot="1" noChangeAspect="1"/>
          </p:cNvSpPr>
          <p:nvPr>
            <p:ph type="sldImg" idx="2"/>
          </p:nvPr>
        </p:nvSpPr>
        <p:spPr>
          <a:xfrm>
            <a:off x="955675" y="755650"/>
            <a:ext cx="5040313" cy="3781425"/>
          </a:xfrm>
          <a:prstGeom prst="rect">
            <a:avLst/>
          </a:prstGeom>
          <a:noFill/>
          <a:ln w="12700">
            <a:solidFill>
              <a:prstClr val="black"/>
            </a:solidFill>
          </a:ln>
        </p:spPr>
        <p:txBody>
          <a:bodyPr vert="horz" lIns="97329" tIns="48664" rIns="97329" bIns="48664" rtlCol="0" anchor="ctr"/>
          <a:lstStyle/>
          <a:p>
            <a:endParaRPr lang="en-US"/>
          </a:p>
        </p:txBody>
      </p:sp>
      <p:sp>
        <p:nvSpPr>
          <p:cNvPr id="5" name="Notes Placeholder 4"/>
          <p:cNvSpPr>
            <a:spLocks noGrp="1"/>
          </p:cNvSpPr>
          <p:nvPr>
            <p:ph type="body" sz="quarter" idx="3"/>
          </p:nvPr>
        </p:nvSpPr>
        <p:spPr>
          <a:xfrm>
            <a:off x="695167" y="4789052"/>
            <a:ext cx="5561330" cy="4536996"/>
          </a:xfrm>
          <a:prstGeom prst="rect">
            <a:avLst/>
          </a:prstGeom>
        </p:spPr>
        <p:txBody>
          <a:bodyPr vert="horz" lIns="97329" tIns="48664" rIns="97329" bIns="486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576353"/>
            <a:ext cx="3012387" cy="504111"/>
          </a:xfrm>
          <a:prstGeom prst="rect">
            <a:avLst/>
          </a:prstGeom>
        </p:spPr>
        <p:txBody>
          <a:bodyPr vert="horz" lIns="97329" tIns="48664" rIns="97329" bIns="48664" rtlCol="0" anchor="b"/>
          <a:lstStyle>
            <a:lvl1pPr algn="l">
              <a:defRPr sz="1300"/>
            </a:lvl1pPr>
          </a:lstStyle>
          <a:p>
            <a:endParaRPr lang="en-US"/>
          </a:p>
        </p:txBody>
      </p:sp>
      <p:sp>
        <p:nvSpPr>
          <p:cNvPr id="7" name="Slide Number Placeholder 6"/>
          <p:cNvSpPr>
            <a:spLocks noGrp="1"/>
          </p:cNvSpPr>
          <p:nvPr>
            <p:ph type="sldNum" sz="quarter" idx="5"/>
          </p:nvPr>
        </p:nvSpPr>
        <p:spPr>
          <a:xfrm>
            <a:off x="3937668" y="9576353"/>
            <a:ext cx="3012387" cy="504111"/>
          </a:xfrm>
          <a:prstGeom prst="rect">
            <a:avLst/>
          </a:prstGeom>
        </p:spPr>
        <p:txBody>
          <a:bodyPr vert="horz" lIns="97329" tIns="48664" rIns="97329" bIns="48664" rtlCol="0" anchor="b"/>
          <a:lstStyle>
            <a:lvl1pPr algn="r">
              <a:defRPr sz="1300"/>
            </a:lvl1pPr>
          </a:lstStyle>
          <a:p>
            <a:fld id="{C08C45B5-A672-428C-A487-3A652D8A8F0F}" type="slidenum">
              <a:rPr lang="en-US" smtClean="0"/>
              <a:pPr/>
              <a:t>‹#›</a:t>
            </a:fld>
            <a:endParaRPr lang="en-US"/>
          </a:p>
        </p:txBody>
      </p:sp>
    </p:spTree>
    <p:extLst>
      <p:ext uri="{BB962C8B-B14F-4D97-AF65-F5344CB8AC3E}">
        <p14:creationId xmlns:p14="http://schemas.microsoft.com/office/powerpoint/2010/main" val="75727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C08C45B5-A672-428C-A487-3A652D8A8F0F}" type="slidenum">
              <a:rPr lang="en-US" smtClean="0"/>
              <a:pPr/>
              <a:t>5</a:t>
            </a:fld>
            <a:endParaRPr lang="en-US"/>
          </a:p>
        </p:txBody>
      </p:sp>
    </p:spTree>
    <p:extLst>
      <p:ext uri="{BB962C8B-B14F-4D97-AF65-F5344CB8AC3E}">
        <p14:creationId xmlns:p14="http://schemas.microsoft.com/office/powerpoint/2010/main" val="4039561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ACA07-CF19-999F-680D-39E1CDEF924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ACB272D-33EF-A9E6-B1F4-4F2508ACC6E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FA7E6B8-A62D-D9BA-06FE-F3BB5AB4BC32}"/>
              </a:ext>
            </a:extLst>
          </p:cNvPr>
          <p:cNvSpPr>
            <a:spLocks noGrp="1"/>
          </p:cNvSpPr>
          <p:nvPr>
            <p:ph type="dt" sz="half" idx="10"/>
          </p:nvPr>
        </p:nvSpPr>
        <p:spPr/>
        <p:txBody>
          <a:bodyPr/>
          <a:lstStyle/>
          <a:p>
            <a:fld id="{B7141A35-8F24-4778-B427-813C033D680B}" type="datetimeFigureOut">
              <a:rPr lang="en-US" smtClean="0"/>
              <a:pPr/>
              <a:t>9/29/2023</a:t>
            </a:fld>
            <a:endParaRPr lang="en-US"/>
          </a:p>
        </p:txBody>
      </p:sp>
      <p:sp>
        <p:nvSpPr>
          <p:cNvPr id="5" name="Footer Placeholder 4">
            <a:extLst>
              <a:ext uri="{FF2B5EF4-FFF2-40B4-BE49-F238E27FC236}">
                <a16:creationId xmlns:a16="http://schemas.microsoft.com/office/drawing/2014/main" id="{0F4033DC-27F0-D583-1F94-72FC60E44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92AEF0-883A-04F2-D7CF-A02FB9183EFE}"/>
              </a:ext>
            </a:extLst>
          </p:cNvPr>
          <p:cNvSpPr>
            <a:spLocks noGrp="1"/>
          </p:cNvSpPr>
          <p:nvPr>
            <p:ph type="sldNum" sz="quarter" idx="12"/>
          </p:nvPr>
        </p:nvSpPr>
        <p:spPr/>
        <p:txBody>
          <a:bodyPr/>
          <a:lstStyle/>
          <a:p>
            <a:fld id="{1DB17DEA-6D1A-4B7B-A832-0A8FF2963790}" type="slidenum">
              <a:rPr lang="en-US" smtClean="0"/>
              <a:pPr/>
              <a:t>‹#›</a:t>
            </a:fld>
            <a:endParaRPr lang="en-US"/>
          </a:p>
        </p:txBody>
      </p:sp>
    </p:spTree>
    <p:extLst>
      <p:ext uri="{BB962C8B-B14F-4D97-AF65-F5344CB8AC3E}">
        <p14:creationId xmlns:p14="http://schemas.microsoft.com/office/powerpoint/2010/main" val="2807730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541EB-21A8-E30B-B8EE-C9D1B65C60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D29D3B-816F-0DE8-33B9-9808E8B3B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9E72D-7B5D-A88D-D754-E656D3E7D2D3}"/>
              </a:ext>
            </a:extLst>
          </p:cNvPr>
          <p:cNvSpPr>
            <a:spLocks noGrp="1"/>
          </p:cNvSpPr>
          <p:nvPr>
            <p:ph type="dt" sz="half" idx="10"/>
          </p:nvPr>
        </p:nvSpPr>
        <p:spPr/>
        <p:txBody>
          <a:bodyPr/>
          <a:lstStyle/>
          <a:p>
            <a:fld id="{B7141A35-8F24-4778-B427-813C033D680B}" type="datetimeFigureOut">
              <a:rPr lang="en-US" smtClean="0"/>
              <a:pPr/>
              <a:t>9/29/2023</a:t>
            </a:fld>
            <a:endParaRPr lang="en-US"/>
          </a:p>
        </p:txBody>
      </p:sp>
      <p:sp>
        <p:nvSpPr>
          <p:cNvPr id="5" name="Footer Placeholder 4">
            <a:extLst>
              <a:ext uri="{FF2B5EF4-FFF2-40B4-BE49-F238E27FC236}">
                <a16:creationId xmlns:a16="http://schemas.microsoft.com/office/drawing/2014/main" id="{7D0D289E-F9A9-4DF6-C453-1D65A520E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211909-3397-83EE-F3D8-9C58B4FA724D}"/>
              </a:ext>
            </a:extLst>
          </p:cNvPr>
          <p:cNvSpPr>
            <a:spLocks noGrp="1"/>
          </p:cNvSpPr>
          <p:nvPr>
            <p:ph type="sldNum" sz="quarter" idx="12"/>
          </p:nvPr>
        </p:nvSpPr>
        <p:spPr/>
        <p:txBody>
          <a:bodyPr/>
          <a:lstStyle/>
          <a:p>
            <a:fld id="{1DB17DEA-6D1A-4B7B-A832-0A8FF2963790}" type="slidenum">
              <a:rPr lang="en-US" smtClean="0"/>
              <a:pPr/>
              <a:t>‹#›</a:t>
            </a:fld>
            <a:endParaRPr lang="en-US"/>
          </a:p>
        </p:txBody>
      </p:sp>
    </p:spTree>
    <p:extLst>
      <p:ext uri="{BB962C8B-B14F-4D97-AF65-F5344CB8AC3E}">
        <p14:creationId xmlns:p14="http://schemas.microsoft.com/office/powerpoint/2010/main" val="370215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A348A2-55B2-7058-F2AC-4154F31AFE6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644B7D-FC4F-B811-F46A-9D524316429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EC2BF-4AD8-625F-079E-C3F8C8B2ABAD}"/>
              </a:ext>
            </a:extLst>
          </p:cNvPr>
          <p:cNvSpPr>
            <a:spLocks noGrp="1"/>
          </p:cNvSpPr>
          <p:nvPr>
            <p:ph type="dt" sz="half" idx="10"/>
          </p:nvPr>
        </p:nvSpPr>
        <p:spPr/>
        <p:txBody>
          <a:bodyPr/>
          <a:lstStyle/>
          <a:p>
            <a:fld id="{B7141A35-8F24-4778-B427-813C033D680B}" type="datetimeFigureOut">
              <a:rPr lang="en-US" smtClean="0"/>
              <a:pPr/>
              <a:t>9/29/2023</a:t>
            </a:fld>
            <a:endParaRPr lang="en-US"/>
          </a:p>
        </p:txBody>
      </p:sp>
      <p:sp>
        <p:nvSpPr>
          <p:cNvPr id="5" name="Footer Placeholder 4">
            <a:extLst>
              <a:ext uri="{FF2B5EF4-FFF2-40B4-BE49-F238E27FC236}">
                <a16:creationId xmlns:a16="http://schemas.microsoft.com/office/drawing/2014/main" id="{4EA74D19-CBC8-5683-3DA0-75735294FD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3D674F-C0CF-733F-A931-3F7F170A285E}"/>
              </a:ext>
            </a:extLst>
          </p:cNvPr>
          <p:cNvSpPr>
            <a:spLocks noGrp="1"/>
          </p:cNvSpPr>
          <p:nvPr>
            <p:ph type="sldNum" sz="quarter" idx="12"/>
          </p:nvPr>
        </p:nvSpPr>
        <p:spPr/>
        <p:txBody>
          <a:bodyPr/>
          <a:lstStyle/>
          <a:p>
            <a:fld id="{1DB17DEA-6D1A-4B7B-A832-0A8FF2963790}" type="slidenum">
              <a:rPr lang="en-US" smtClean="0"/>
              <a:pPr/>
              <a:t>‹#›</a:t>
            </a:fld>
            <a:endParaRPr lang="en-US"/>
          </a:p>
        </p:txBody>
      </p:sp>
    </p:spTree>
    <p:extLst>
      <p:ext uri="{BB962C8B-B14F-4D97-AF65-F5344CB8AC3E}">
        <p14:creationId xmlns:p14="http://schemas.microsoft.com/office/powerpoint/2010/main" val="289031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D78C-FB84-5279-55C8-085E8FB2F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7594E8-48DB-FF1F-92C4-F48D01D5D0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AAEED-EEDC-B341-9D6F-D0A6C7A1EC68}"/>
              </a:ext>
            </a:extLst>
          </p:cNvPr>
          <p:cNvSpPr>
            <a:spLocks noGrp="1"/>
          </p:cNvSpPr>
          <p:nvPr>
            <p:ph type="dt" sz="half" idx="10"/>
          </p:nvPr>
        </p:nvSpPr>
        <p:spPr/>
        <p:txBody>
          <a:bodyPr/>
          <a:lstStyle/>
          <a:p>
            <a:fld id="{B7141A35-8F24-4778-B427-813C033D680B}" type="datetimeFigureOut">
              <a:rPr lang="en-US" smtClean="0"/>
              <a:pPr/>
              <a:t>9/29/2023</a:t>
            </a:fld>
            <a:endParaRPr lang="en-US"/>
          </a:p>
        </p:txBody>
      </p:sp>
      <p:sp>
        <p:nvSpPr>
          <p:cNvPr id="5" name="Footer Placeholder 4">
            <a:extLst>
              <a:ext uri="{FF2B5EF4-FFF2-40B4-BE49-F238E27FC236}">
                <a16:creationId xmlns:a16="http://schemas.microsoft.com/office/drawing/2014/main" id="{1F2998F9-3DED-AB78-9BA8-DD91C1930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D403C6-FE3F-22C5-39D0-4C86EE1B4D21}"/>
              </a:ext>
            </a:extLst>
          </p:cNvPr>
          <p:cNvSpPr>
            <a:spLocks noGrp="1"/>
          </p:cNvSpPr>
          <p:nvPr>
            <p:ph type="sldNum" sz="quarter" idx="12"/>
          </p:nvPr>
        </p:nvSpPr>
        <p:spPr/>
        <p:txBody>
          <a:bodyPr/>
          <a:lstStyle/>
          <a:p>
            <a:fld id="{1DB17DEA-6D1A-4B7B-A832-0A8FF2963790}" type="slidenum">
              <a:rPr lang="en-US" smtClean="0"/>
              <a:pPr/>
              <a:t>‹#›</a:t>
            </a:fld>
            <a:endParaRPr lang="en-US"/>
          </a:p>
        </p:txBody>
      </p:sp>
    </p:spTree>
    <p:extLst>
      <p:ext uri="{BB962C8B-B14F-4D97-AF65-F5344CB8AC3E}">
        <p14:creationId xmlns:p14="http://schemas.microsoft.com/office/powerpoint/2010/main" val="423733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20C4E-E20F-349E-BB22-BA0BD0C478E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95C9E03-94D5-415F-00E6-B3520C49117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96C877-9191-3CE0-6B04-6F4D089DBF5E}"/>
              </a:ext>
            </a:extLst>
          </p:cNvPr>
          <p:cNvSpPr>
            <a:spLocks noGrp="1"/>
          </p:cNvSpPr>
          <p:nvPr>
            <p:ph type="dt" sz="half" idx="10"/>
          </p:nvPr>
        </p:nvSpPr>
        <p:spPr/>
        <p:txBody>
          <a:bodyPr/>
          <a:lstStyle/>
          <a:p>
            <a:fld id="{B7141A35-8F24-4778-B427-813C033D680B}" type="datetimeFigureOut">
              <a:rPr lang="en-US" smtClean="0"/>
              <a:pPr/>
              <a:t>9/29/2023</a:t>
            </a:fld>
            <a:endParaRPr lang="en-US"/>
          </a:p>
        </p:txBody>
      </p:sp>
      <p:sp>
        <p:nvSpPr>
          <p:cNvPr id="5" name="Footer Placeholder 4">
            <a:extLst>
              <a:ext uri="{FF2B5EF4-FFF2-40B4-BE49-F238E27FC236}">
                <a16:creationId xmlns:a16="http://schemas.microsoft.com/office/drawing/2014/main" id="{DED23B01-76AC-0F35-2552-6510D26FC8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DBD9B-6969-6EA5-399F-09A9CC94B499}"/>
              </a:ext>
            </a:extLst>
          </p:cNvPr>
          <p:cNvSpPr>
            <a:spLocks noGrp="1"/>
          </p:cNvSpPr>
          <p:nvPr>
            <p:ph type="sldNum" sz="quarter" idx="12"/>
          </p:nvPr>
        </p:nvSpPr>
        <p:spPr/>
        <p:txBody>
          <a:bodyPr/>
          <a:lstStyle/>
          <a:p>
            <a:fld id="{1DB17DEA-6D1A-4B7B-A832-0A8FF2963790}" type="slidenum">
              <a:rPr lang="en-US" smtClean="0"/>
              <a:pPr/>
              <a:t>‹#›</a:t>
            </a:fld>
            <a:endParaRPr lang="en-US"/>
          </a:p>
        </p:txBody>
      </p:sp>
    </p:spTree>
    <p:extLst>
      <p:ext uri="{BB962C8B-B14F-4D97-AF65-F5344CB8AC3E}">
        <p14:creationId xmlns:p14="http://schemas.microsoft.com/office/powerpoint/2010/main" val="1732206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2095-10C7-6ABF-51BF-984906255C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1BB12B-97BF-1A69-E529-61E097FACCB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491398-2FDB-36C6-72A5-EB755FD98F9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102E2C-3BE8-4BA2-43C7-D404113B8890}"/>
              </a:ext>
            </a:extLst>
          </p:cNvPr>
          <p:cNvSpPr>
            <a:spLocks noGrp="1"/>
          </p:cNvSpPr>
          <p:nvPr>
            <p:ph type="dt" sz="half" idx="10"/>
          </p:nvPr>
        </p:nvSpPr>
        <p:spPr/>
        <p:txBody>
          <a:bodyPr/>
          <a:lstStyle/>
          <a:p>
            <a:fld id="{B7141A35-8F24-4778-B427-813C033D680B}" type="datetimeFigureOut">
              <a:rPr lang="en-US" smtClean="0"/>
              <a:pPr/>
              <a:t>9/29/2023</a:t>
            </a:fld>
            <a:endParaRPr lang="en-US"/>
          </a:p>
        </p:txBody>
      </p:sp>
      <p:sp>
        <p:nvSpPr>
          <p:cNvPr id="6" name="Footer Placeholder 5">
            <a:extLst>
              <a:ext uri="{FF2B5EF4-FFF2-40B4-BE49-F238E27FC236}">
                <a16:creationId xmlns:a16="http://schemas.microsoft.com/office/drawing/2014/main" id="{FD9CDF2A-A435-84F7-43BE-E6BB2BFCF3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6B093C-0F9B-7D38-DF95-C436BB620060}"/>
              </a:ext>
            </a:extLst>
          </p:cNvPr>
          <p:cNvSpPr>
            <a:spLocks noGrp="1"/>
          </p:cNvSpPr>
          <p:nvPr>
            <p:ph type="sldNum" sz="quarter" idx="12"/>
          </p:nvPr>
        </p:nvSpPr>
        <p:spPr/>
        <p:txBody>
          <a:bodyPr/>
          <a:lstStyle/>
          <a:p>
            <a:fld id="{1DB17DEA-6D1A-4B7B-A832-0A8FF2963790}" type="slidenum">
              <a:rPr lang="en-US" smtClean="0"/>
              <a:pPr/>
              <a:t>‹#›</a:t>
            </a:fld>
            <a:endParaRPr lang="en-US"/>
          </a:p>
        </p:txBody>
      </p:sp>
    </p:spTree>
    <p:extLst>
      <p:ext uri="{BB962C8B-B14F-4D97-AF65-F5344CB8AC3E}">
        <p14:creationId xmlns:p14="http://schemas.microsoft.com/office/powerpoint/2010/main" val="366872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8BFA1-23CD-B686-4480-9D3C7F5FAE6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626924-CE7E-211D-67C7-DA22C06C93E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10C875C-43C3-4AED-E253-EEC64A1D590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886705-5CEC-EFEF-1FEA-3532AA71F62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9E17470-66EA-2339-9F3F-CB9E659E906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FBF16F-D586-4C20-FA92-5353BE012FF1}"/>
              </a:ext>
            </a:extLst>
          </p:cNvPr>
          <p:cNvSpPr>
            <a:spLocks noGrp="1"/>
          </p:cNvSpPr>
          <p:nvPr>
            <p:ph type="dt" sz="half" idx="10"/>
          </p:nvPr>
        </p:nvSpPr>
        <p:spPr/>
        <p:txBody>
          <a:bodyPr/>
          <a:lstStyle/>
          <a:p>
            <a:fld id="{B7141A35-8F24-4778-B427-813C033D680B}" type="datetimeFigureOut">
              <a:rPr lang="en-US" smtClean="0"/>
              <a:pPr/>
              <a:t>9/29/2023</a:t>
            </a:fld>
            <a:endParaRPr lang="en-US"/>
          </a:p>
        </p:txBody>
      </p:sp>
      <p:sp>
        <p:nvSpPr>
          <p:cNvPr id="8" name="Footer Placeholder 7">
            <a:extLst>
              <a:ext uri="{FF2B5EF4-FFF2-40B4-BE49-F238E27FC236}">
                <a16:creationId xmlns:a16="http://schemas.microsoft.com/office/drawing/2014/main" id="{4BE3D8F9-CE96-3995-E653-FF6AF81843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578918-98E2-6EF4-A422-3C4D1C5B463E}"/>
              </a:ext>
            </a:extLst>
          </p:cNvPr>
          <p:cNvSpPr>
            <a:spLocks noGrp="1"/>
          </p:cNvSpPr>
          <p:nvPr>
            <p:ph type="sldNum" sz="quarter" idx="12"/>
          </p:nvPr>
        </p:nvSpPr>
        <p:spPr/>
        <p:txBody>
          <a:bodyPr/>
          <a:lstStyle/>
          <a:p>
            <a:fld id="{1DB17DEA-6D1A-4B7B-A832-0A8FF2963790}" type="slidenum">
              <a:rPr lang="en-US" smtClean="0"/>
              <a:pPr/>
              <a:t>‹#›</a:t>
            </a:fld>
            <a:endParaRPr lang="en-US"/>
          </a:p>
        </p:txBody>
      </p:sp>
    </p:spTree>
    <p:extLst>
      <p:ext uri="{BB962C8B-B14F-4D97-AF65-F5344CB8AC3E}">
        <p14:creationId xmlns:p14="http://schemas.microsoft.com/office/powerpoint/2010/main" val="3890548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1AE93-5DBA-03A2-CEE7-9F6C05FCF1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2FBE0A-D894-E0E5-EECF-576EA9A2D13C}"/>
              </a:ext>
            </a:extLst>
          </p:cNvPr>
          <p:cNvSpPr>
            <a:spLocks noGrp="1"/>
          </p:cNvSpPr>
          <p:nvPr>
            <p:ph type="dt" sz="half" idx="10"/>
          </p:nvPr>
        </p:nvSpPr>
        <p:spPr/>
        <p:txBody>
          <a:bodyPr/>
          <a:lstStyle/>
          <a:p>
            <a:fld id="{B7141A35-8F24-4778-B427-813C033D680B}" type="datetimeFigureOut">
              <a:rPr lang="en-US" smtClean="0"/>
              <a:pPr/>
              <a:t>9/29/2023</a:t>
            </a:fld>
            <a:endParaRPr lang="en-US"/>
          </a:p>
        </p:txBody>
      </p:sp>
      <p:sp>
        <p:nvSpPr>
          <p:cNvPr id="4" name="Footer Placeholder 3">
            <a:extLst>
              <a:ext uri="{FF2B5EF4-FFF2-40B4-BE49-F238E27FC236}">
                <a16:creationId xmlns:a16="http://schemas.microsoft.com/office/drawing/2014/main" id="{9378052B-FD67-16BD-6CD7-A3977CD462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79FAED-A9C9-3DA5-FD38-EFD097789C31}"/>
              </a:ext>
            </a:extLst>
          </p:cNvPr>
          <p:cNvSpPr>
            <a:spLocks noGrp="1"/>
          </p:cNvSpPr>
          <p:nvPr>
            <p:ph type="sldNum" sz="quarter" idx="12"/>
          </p:nvPr>
        </p:nvSpPr>
        <p:spPr/>
        <p:txBody>
          <a:bodyPr/>
          <a:lstStyle/>
          <a:p>
            <a:fld id="{1DB17DEA-6D1A-4B7B-A832-0A8FF2963790}" type="slidenum">
              <a:rPr lang="en-US" smtClean="0"/>
              <a:pPr/>
              <a:t>‹#›</a:t>
            </a:fld>
            <a:endParaRPr lang="en-US"/>
          </a:p>
        </p:txBody>
      </p:sp>
    </p:spTree>
    <p:extLst>
      <p:ext uri="{BB962C8B-B14F-4D97-AF65-F5344CB8AC3E}">
        <p14:creationId xmlns:p14="http://schemas.microsoft.com/office/powerpoint/2010/main" val="1147403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0BA3C2-A538-F003-4BC6-E8CA5EF44850}"/>
              </a:ext>
            </a:extLst>
          </p:cNvPr>
          <p:cNvSpPr>
            <a:spLocks noGrp="1"/>
          </p:cNvSpPr>
          <p:nvPr>
            <p:ph type="dt" sz="half" idx="10"/>
          </p:nvPr>
        </p:nvSpPr>
        <p:spPr/>
        <p:txBody>
          <a:bodyPr/>
          <a:lstStyle/>
          <a:p>
            <a:fld id="{B7141A35-8F24-4778-B427-813C033D680B}" type="datetimeFigureOut">
              <a:rPr lang="en-US" smtClean="0"/>
              <a:pPr/>
              <a:t>9/29/2023</a:t>
            </a:fld>
            <a:endParaRPr lang="en-US"/>
          </a:p>
        </p:txBody>
      </p:sp>
      <p:sp>
        <p:nvSpPr>
          <p:cNvPr id="3" name="Footer Placeholder 2">
            <a:extLst>
              <a:ext uri="{FF2B5EF4-FFF2-40B4-BE49-F238E27FC236}">
                <a16:creationId xmlns:a16="http://schemas.microsoft.com/office/drawing/2014/main" id="{FD5793FB-4459-8907-4202-84F044FA14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ECA44E-CEDE-A6FC-CA4C-ECEBB8291E8A}"/>
              </a:ext>
            </a:extLst>
          </p:cNvPr>
          <p:cNvSpPr>
            <a:spLocks noGrp="1"/>
          </p:cNvSpPr>
          <p:nvPr>
            <p:ph type="sldNum" sz="quarter" idx="12"/>
          </p:nvPr>
        </p:nvSpPr>
        <p:spPr/>
        <p:txBody>
          <a:bodyPr/>
          <a:lstStyle/>
          <a:p>
            <a:fld id="{1DB17DEA-6D1A-4B7B-A832-0A8FF2963790}" type="slidenum">
              <a:rPr lang="en-US" smtClean="0"/>
              <a:pPr/>
              <a:t>‹#›</a:t>
            </a:fld>
            <a:endParaRPr lang="en-US"/>
          </a:p>
        </p:txBody>
      </p:sp>
    </p:spTree>
    <p:extLst>
      <p:ext uri="{BB962C8B-B14F-4D97-AF65-F5344CB8AC3E}">
        <p14:creationId xmlns:p14="http://schemas.microsoft.com/office/powerpoint/2010/main" val="133585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ACFFE-6D3E-A1B2-48D1-B467686F019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710E8F3-4F3D-5854-96E4-DBD53B58474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92ED6B-D8BC-4701-EC64-E24DCA308DF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9440238-C320-E514-EC39-F2F748740C92}"/>
              </a:ext>
            </a:extLst>
          </p:cNvPr>
          <p:cNvSpPr>
            <a:spLocks noGrp="1"/>
          </p:cNvSpPr>
          <p:nvPr>
            <p:ph type="dt" sz="half" idx="10"/>
          </p:nvPr>
        </p:nvSpPr>
        <p:spPr/>
        <p:txBody>
          <a:bodyPr/>
          <a:lstStyle/>
          <a:p>
            <a:fld id="{B7141A35-8F24-4778-B427-813C033D680B}" type="datetimeFigureOut">
              <a:rPr lang="en-US" smtClean="0"/>
              <a:pPr/>
              <a:t>9/29/2023</a:t>
            </a:fld>
            <a:endParaRPr lang="en-US"/>
          </a:p>
        </p:txBody>
      </p:sp>
      <p:sp>
        <p:nvSpPr>
          <p:cNvPr id="6" name="Footer Placeholder 5">
            <a:extLst>
              <a:ext uri="{FF2B5EF4-FFF2-40B4-BE49-F238E27FC236}">
                <a16:creationId xmlns:a16="http://schemas.microsoft.com/office/drawing/2014/main" id="{0F94D3E7-4A41-FC5D-920C-9CB815E6C3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D9F153-7BD6-B2BC-02E3-A1ED7B23E35A}"/>
              </a:ext>
            </a:extLst>
          </p:cNvPr>
          <p:cNvSpPr>
            <a:spLocks noGrp="1"/>
          </p:cNvSpPr>
          <p:nvPr>
            <p:ph type="sldNum" sz="quarter" idx="12"/>
          </p:nvPr>
        </p:nvSpPr>
        <p:spPr/>
        <p:txBody>
          <a:bodyPr/>
          <a:lstStyle/>
          <a:p>
            <a:fld id="{1DB17DEA-6D1A-4B7B-A832-0A8FF2963790}" type="slidenum">
              <a:rPr lang="en-US" smtClean="0"/>
              <a:pPr/>
              <a:t>‹#›</a:t>
            </a:fld>
            <a:endParaRPr lang="en-US"/>
          </a:p>
        </p:txBody>
      </p:sp>
    </p:spTree>
    <p:extLst>
      <p:ext uri="{BB962C8B-B14F-4D97-AF65-F5344CB8AC3E}">
        <p14:creationId xmlns:p14="http://schemas.microsoft.com/office/powerpoint/2010/main" val="240487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464B3-419E-32DA-A984-4FEC97F5822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28D1187-9847-4C40-ED35-619209B62CF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476B009-4878-332A-4F56-3E911D4143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4924455-1B1B-4F2B-EB8D-D648BA0EAF46}"/>
              </a:ext>
            </a:extLst>
          </p:cNvPr>
          <p:cNvSpPr>
            <a:spLocks noGrp="1"/>
          </p:cNvSpPr>
          <p:nvPr>
            <p:ph type="dt" sz="half" idx="10"/>
          </p:nvPr>
        </p:nvSpPr>
        <p:spPr/>
        <p:txBody>
          <a:bodyPr/>
          <a:lstStyle/>
          <a:p>
            <a:fld id="{B7141A35-8F24-4778-B427-813C033D680B}" type="datetimeFigureOut">
              <a:rPr lang="en-US" smtClean="0"/>
              <a:pPr/>
              <a:t>9/29/2023</a:t>
            </a:fld>
            <a:endParaRPr lang="en-US"/>
          </a:p>
        </p:txBody>
      </p:sp>
      <p:sp>
        <p:nvSpPr>
          <p:cNvPr id="6" name="Footer Placeholder 5">
            <a:extLst>
              <a:ext uri="{FF2B5EF4-FFF2-40B4-BE49-F238E27FC236}">
                <a16:creationId xmlns:a16="http://schemas.microsoft.com/office/drawing/2014/main" id="{B37964ED-8E6E-26C3-621D-0729AA3C2C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E92351-03E6-9633-10ED-32D1C2F56997}"/>
              </a:ext>
            </a:extLst>
          </p:cNvPr>
          <p:cNvSpPr>
            <a:spLocks noGrp="1"/>
          </p:cNvSpPr>
          <p:nvPr>
            <p:ph type="sldNum" sz="quarter" idx="12"/>
          </p:nvPr>
        </p:nvSpPr>
        <p:spPr/>
        <p:txBody>
          <a:bodyPr/>
          <a:lstStyle/>
          <a:p>
            <a:fld id="{1DB17DEA-6D1A-4B7B-A832-0A8FF2963790}" type="slidenum">
              <a:rPr lang="en-US" smtClean="0"/>
              <a:pPr/>
              <a:t>‹#›</a:t>
            </a:fld>
            <a:endParaRPr lang="en-US"/>
          </a:p>
        </p:txBody>
      </p:sp>
    </p:spTree>
    <p:extLst>
      <p:ext uri="{BB962C8B-B14F-4D97-AF65-F5344CB8AC3E}">
        <p14:creationId xmlns:p14="http://schemas.microsoft.com/office/powerpoint/2010/main" val="156903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63BC2B-5574-EDB7-191E-322029BF60B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30F419-3C5F-A101-A45D-C8924254C1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20601-9A2B-50B3-D5DC-761A4BBBC1A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7141A35-8F24-4778-B427-813C033D680B}" type="datetimeFigureOut">
              <a:rPr lang="en-US" smtClean="0"/>
              <a:pPr/>
              <a:t>9/29/2023</a:t>
            </a:fld>
            <a:endParaRPr lang="en-US"/>
          </a:p>
        </p:txBody>
      </p:sp>
      <p:sp>
        <p:nvSpPr>
          <p:cNvPr id="5" name="Footer Placeholder 4">
            <a:extLst>
              <a:ext uri="{FF2B5EF4-FFF2-40B4-BE49-F238E27FC236}">
                <a16:creationId xmlns:a16="http://schemas.microsoft.com/office/drawing/2014/main" id="{597984B3-D9D3-2941-57D2-69F7EA3DDF7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3E6936-7560-C15A-984F-4377CB19BE6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B17DEA-6D1A-4B7B-A832-0A8FF2963790}" type="slidenum">
              <a:rPr lang="en-US" smtClean="0"/>
              <a:pPr/>
              <a:t>‹#›</a:t>
            </a:fld>
            <a:endParaRPr lang="en-US"/>
          </a:p>
        </p:txBody>
      </p:sp>
    </p:spTree>
    <p:extLst>
      <p:ext uri="{BB962C8B-B14F-4D97-AF65-F5344CB8AC3E}">
        <p14:creationId xmlns:p14="http://schemas.microsoft.com/office/powerpoint/2010/main" val="375122401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arc.who.int/wp-content/uploads/2021/09/BCAM_Tile_03_zoom.jpg" TargetMode="External"/><Relationship Id="rId7" Type="http://schemas.openxmlformats.org/officeDocument/2006/relationships/image" Target="../media/image11.png"/><Relationship Id="rId2" Type="http://schemas.openxmlformats.org/officeDocument/2006/relationships/hyperlink" Target="https://ecis.jrc.ec.europa.eu/factsheets.php" TargetMode="External"/><Relationship Id="rId1" Type="http://schemas.openxmlformats.org/officeDocument/2006/relationships/slideLayout" Target="../slideLayouts/slideLayout2.xml"/><Relationship Id="rId6" Type="http://schemas.openxmlformats.org/officeDocument/2006/relationships/hyperlink" Target="https://cancer-code-europe.iarc.fr/index.php/ro/"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gco.iarc.fr/today/online-analysis-pie?v=2020&amp;mode=cancer&amp;mode_population=continents&amp;population=900&amp;populations=900&amp;key=total&amp;sex=0&amp;cancer=39&amp;type=0&amp;statistic=5&amp;prevalence=0&amp;population_group=0&amp;ages_group%5b%5d=0&amp;ages_group%5b%5d=17&amp;nb_items=7&amp;group_cancer=1&amp;include_nmsc=1&amp;include_nmsc_other=1&amp;half_pie=0&amp;donut=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co.iarc.fr/today/online-analysis-pie?v=2020&amp;mode=cancer&amp;mode_population=continents&amp;population=900&amp;populations=908&amp;key=total&amp;sex=2&amp;cancer=39&amp;type=0&amp;statistic=5&amp;prevalence=0&amp;population_group=0&amp;ages_group%5b%5d=0&amp;ages_group%5b%5d=17&amp;nb_items=7&amp;group_cancer=1&amp;include_nmsc=1&amp;include_nmsc_other=1&amp;half_pie=0&amp;donut=0"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co.iarc.fr/today/online-analysis-pie?v=2020&amp;mode=cancer&amp;mode_population=continents&amp;population=900&amp;populations=642&amp;key=total&amp;sex=2&amp;cancer=39&amp;type=0&amp;statistic=5&amp;prevalence=0&amp;population_group=0&amp;ages_group%5b%5d=0&amp;ages_group%5b%5d=17&amp;nb_items=7&amp;group_cancer=1&amp;include_nmsc=1&amp;include_nmsc_other=1&amp;half_pie=0&amp;donut=0"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OECD%20-%20Comisia%20Europeana%20-%20Health%20at%20a%20Glance:%20Europe%202022%20-%20State%20of%20Health%20in%20the%20EU%20Cycl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3300" y="4728746"/>
            <a:ext cx="5715000" cy="1447800"/>
          </a:xfrm>
        </p:spPr>
        <p:txBody>
          <a:bodyPr>
            <a:noAutofit/>
          </a:bodyPr>
          <a:lstStyle/>
          <a:p>
            <a:pPr algn="ctr">
              <a:defRPr/>
            </a:pPr>
            <a:r>
              <a:rPr lang="ro-RO" altLang="ro-RO" sz="1800" b="1" dirty="0">
                <a:solidFill>
                  <a:srgbClr val="002060"/>
                </a:solidFill>
                <a:latin typeface="Arial Black" pitchFamily="34" charset="0"/>
                <a:ea typeface="Calibri" pitchFamily="34" charset="0"/>
                <a:cs typeface="Helvetica" panose="020B0604020202020204" pitchFamily="34" charset="0"/>
              </a:rPr>
              <a:t>P</a:t>
            </a:r>
            <a:r>
              <a:rPr lang="en-US" altLang="ro-RO" sz="1800" b="1" dirty="0">
                <a:solidFill>
                  <a:srgbClr val="002060"/>
                </a:solidFill>
                <a:latin typeface="Arial Black" pitchFamily="34" charset="0"/>
                <a:ea typeface="Calibri" pitchFamily="34" charset="0"/>
                <a:cs typeface="Helvetica" panose="020B0604020202020204" pitchFamily="34" charset="0"/>
              </a:rPr>
              <a:t>ROIECT DE</a:t>
            </a:r>
            <a:r>
              <a:rPr lang="ro-RO" altLang="ro-RO" sz="1800" b="1" dirty="0">
                <a:solidFill>
                  <a:srgbClr val="002060"/>
                </a:solidFill>
                <a:latin typeface="Arial Black" pitchFamily="34" charset="0"/>
                <a:ea typeface="Calibri" pitchFamily="34" charset="0"/>
                <a:cs typeface="Helvetica" panose="020B0604020202020204" pitchFamily="34" charset="0"/>
              </a:rPr>
              <a:t> </a:t>
            </a:r>
            <a:r>
              <a:rPr lang="en-US" altLang="ro-RO" sz="1800" b="1" dirty="0">
                <a:solidFill>
                  <a:srgbClr val="002060"/>
                </a:solidFill>
                <a:latin typeface="Arial Black" pitchFamily="34" charset="0"/>
                <a:ea typeface="Calibri" pitchFamily="34" charset="0"/>
                <a:cs typeface="Helvetica" panose="020B0604020202020204" pitchFamily="34" charset="0"/>
              </a:rPr>
              <a:t>INFORMARE</a:t>
            </a:r>
            <a:r>
              <a:rPr lang="ro-RO" altLang="ro-RO" sz="1800" b="1" dirty="0">
                <a:solidFill>
                  <a:srgbClr val="002060"/>
                </a:solidFill>
                <a:latin typeface="Arial Black" pitchFamily="34" charset="0"/>
                <a:ea typeface="Calibri" pitchFamily="34" charset="0"/>
                <a:cs typeface="Helvetica" panose="020B0604020202020204" pitchFamily="34" charset="0"/>
              </a:rPr>
              <a:t> ASUPRA </a:t>
            </a:r>
            <a:r>
              <a:rPr lang="en-US" altLang="ro-RO" sz="1800" b="1" dirty="0">
                <a:solidFill>
                  <a:srgbClr val="002060"/>
                </a:solidFill>
                <a:latin typeface="Arial Black" pitchFamily="34" charset="0"/>
                <a:ea typeface="Calibri" pitchFamily="34" charset="0"/>
                <a:cs typeface="Helvetica" panose="020B0604020202020204" pitchFamily="34" charset="0"/>
              </a:rPr>
              <a:t>CAMPANIE</a:t>
            </a:r>
            <a:r>
              <a:rPr lang="ro-RO" altLang="ro-RO" sz="1800" b="1" dirty="0">
                <a:solidFill>
                  <a:srgbClr val="002060"/>
                </a:solidFill>
                <a:latin typeface="Arial Black" pitchFamily="34" charset="0"/>
                <a:ea typeface="Calibri" pitchFamily="34" charset="0"/>
                <a:cs typeface="Helvetica" panose="020B0604020202020204" pitchFamily="34" charset="0"/>
              </a:rPr>
              <a:t>I</a:t>
            </a:r>
            <a:r>
              <a:rPr lang="en-US" altLang="ro-RO" sz="1800" b="1" dirty="0">
                <a:solidFill>
                  <a:srgbClr val="002060"/>
                </a:solidFill>
                <a:latin typeface="Arial Black" pitchFamily="34" charset="0"/>
                <a:ea typeface="Calibri" pitchFamily="34" charset="0"/>
                <a:cs typeface="Helvetica" panose="020B0604020202020204" pitchFamily="34" charset="0"/>
              </a:rPr>
              <a:t> NA</a:t>
            </a:r>
            <a:r>
              <a:rPr lang="ro-RO" altLang="ro-RO" sz="1800" b="1" dirty="0">
                <a:solidFill>
                  <a:srgbClr val="002060"/>
                </a:solidFill>
                <a:latin typeface="Arial Black" pitchFamily="34" charset="0"/>
                <a:ea typeface="Calibri" pitchFamily="34" charset="0"/>
                <a:cs typeface="Helvetica" panose="020B0604020202020204" pitchFamily="34" charset="0"/>
              </a:rPr>
              <a:t>ȚIONALE</a:t>
            </a:r>
            <a:endParaRPr lang="ro-RO" altLang="en-US" sz="1800" dirty="0">
              <a:solidFill>
                <a:srgbClr val="002060"/>
              </a:solidFill>
              <a:latin typeface="Arial Black" pitchFamily="34" charset="0"/>
              <a:ea typeface="Calibri" pitchFamily="34" charset="0"/>
              <a:cs typeface="Helvetica" panose="020B0604020202020204" pitchFamily="34" charset="0"/>
            </a:endParaRPr>
          </a:p>
          <a:p>
            <a:pPr algn="ctr">
              <a:defRPr/>
            </a:pPr>
            <a:endParaRPr lang="en-US" sz="1800" dirty="0"/>
          </a:p>
        </p:txBody>
      </p:sp>
      <p:sp>
        <p:nvSpPr>
          <p:cNvPr id="19" name="Rectangle 18"/>
          <p:cNvSpPr/>
          <p:nvPr/>
        </p:nvSpPr>
        <p:spPr>
          <a:xfrm>
            <a:off x="3276600" y="5334000"/>
            <a:ext cx="2349500" cy="341313"/>
          </a:xfrm>
          <a:prstGeom prst="rect">
            <a:avLst/>
          </a:prstGeom>
        </p:spPr>
        <p:txBody>
          <a:bodyPr>
            <a:spAutoFit/>
          </a:bodyPr>
          <a:lstStyle/>
          <a:p>
            <a:pPr algn="ctr">
              <a:lnSpc>
                <a:spcPct val="90000"/>
              </a:lnSpc>
              <a:defRPr/>
            </a:pPr>
            <a:endParaRPr lang="en-US" b="1" dirty="0">
              <a:solidFill>
                <a:schemeClr val="bg1"/>
              </a:solidFill>
              <a:effectLst>
                <a:outerShdw blurRad="38100" dist="38100" dir="2700000" algn="tl">
                  <a:srgbClr val="000000">
                    <a:alpha val="43137"/>
                  </a:srgbClr>
                </a:outerShdw>
              </a:effectLst>
              <a:latin typeface="+mn-lt"/>
            </a:endParaRPr>
          </a:p>
        </p:txBody>
      </p:sp>
      <p:sp>
        <p:nvSpPr>
          <p:cNvPr id="4" name="Rectangle 3">
            <a:extLst>
              <a:ext uri="{FF2B5EF4-FFF2-40B4-BE49-F238E27FC236}">
                <a16:creationId xmlns:a16="http://schemas.microsoft.com/office/drawing/2014/main" id="{0F355542-BE64-B49C-C631-9C95D3A34163}"/>
              </a:ext>
            </a:extLst>
          </p:cNvPr>
          <p:cNvSpPr/>
          <p:nvPr/>
        </p:nvSpPr>
        <p:spPr>
          <a:xfrm>
            <a:off x="1752600" y="304800"/>
            <a:ext cx="8161374" cy="707886"/>
          </a:xfrm>
          <a:prstGeom prst="rect">
            <a:avLst/>
          </a:prstGeom>
        </p:spPr>
        <p:txBody>
          <a:bodyPr wrap="square">
            <a:spAutoFit/>
          </a:bodyPr>
          <a:lstStyle/>
          <a:p>
            <a:pPr algn="ctr"/>
            <a:r>
              <a:rPr lang="ro-RO" sz="2000" b="1" noProof="1">
                <a:solidFill>
                  <a:srgbClr val="B63C5C"/>
                </a:solidFill>
                <a:effectLst>
                  <a:outerShdw blurRad="38100" dist="38100" dir="2700000" algn="tl">
                    <a:srgbClr val="000000">
                      <a:alpha val="43137"/>
                    </a:srgbClr>
                  </a:outerShdw>
                </a:effectLst>
                <a:latin typeface="Arial Black" pitchFamily="34" charset="0"/>
              </a:rPr>
              <a:t>LUNA INTERNAȚIONALĂ DE</a:t>
            </a:r>
            <a:r>
              <a:rPr lang="en-US" sz="2000" b="1" noProof="1">
                <a:solidFill>
                  <a:srgbClr val="B63C5C"/>
                </a:solidFill>
                <a:effectLst>
                  <a:outerShdw blurRad="38100" dist="38100" dir="2700000" algn="tl">
                    <a:srgbClr val="000000">
                      <a:alpha val="43137"/>
                    </a:srgbClr>
                  </a:outerShdw>
                </a:effectLst>
                <a:latin typeface="Arial Black" pitchFamily="34" charset="0"/>
              </a:rPr>
              <a:t> </a:t>
            </a:r>
            <a:r>
              <a:rPr lang="ro-RO" sz="2000" b="1" noProof="1">
                <a:solidFill>
                  <a:srgbClr val="B63C5C"/>
                </a:solidFill>
                <a:effectLst>
                  <a:outerShdw blurRad="38100" dist="38100" dir="2700000" algn="tl">
                    <a:srgbClr val="000000">
                      <a:alpha val="43137"/>
                    </a:srgbClr>
                  </a:outerShdw>
                </a:effectLst>
                <a:latin typeface="Arial Black" pitchFamily="34" charset="0"/>
              </a:rPr>
              <a:t>CONȘTIENTIZARE </a:t>
            </a:r>
          </a:p>
          <a:p>
            <a:pPr algn="ctr"/>
            <a:r>
              <a:rPr lang="ro-RO" sz="2000" b="1" noProof="1">
                <a:solidFill>
                  <a:srgbClr val="B63C5C"/>
                </a:solidFill>
                <a:effectLst>
                  <a:outerShdw blurRad="38100" dist="38100" dir="2700000" algn="tl">
                    <a:srgbClr val="000000">
                      <a:alpha val="43137"/>
                    </a:srgbClr>
                  </a:outerShdw>
                </a:effectLst>
                <a:latin typeface="Arial Black" pitchFamily="34" charset="0"/>
              </a:rPr>
              <a:t>A CANCERULUI DE SÂN</a:t>
            </a:r>
            <a:endParaRPr lang="en-US" sz="2000" dirty="0">
              <a:solidFill>
                <a:srgbClr val="B63C5C"/>
              </a:solidFill>
              <a:latin typeface="Arial Black" pitchFamily="34" charset="0"/>
            </a:endParaRPr>
          </a:p>
        </p:txBody>
      </p:sp>
      <p:sp>
        <p:nvSpPr>
          <p:cNvPr id="5" name="Rectangle 4">
            <a:extLst>
              <a:ext uri="{FF2B5EF4-FFF2-40B4-BE49-F238E27FC236}">
                <a16:creationId xmlns:a16="http://schemas.microsoft.com/office/drawing/2014/main" id="{44671E8C-1A84-2604-61A0-E89E013565DE}"/>
              </a:ext>
            </a:extLst>
          </p:cNvPr>
          <p:cNvSpPr/>
          <p:nvPr/>
        </p:nvSpPr>
        <p:spPr>
          <a:xfrm>
            <a:off x="3543300" y="1029056"/>
            <a:ext cx="4724400" cy="369332"/>
          </a:xfrm>
          <a:prstGeom prst="rect">
            <a:avLst/>
          </a:prstGeom>
        </p:spPr>
        <p:txBody>
          <a:bodyPr wrap="square">
            <a:spAutoFit/>
          </a:bodyPr>
          <a:lstStyle/>
          <a:p>
            <a:pPr algn="ctr"/>
            <a:r>
              <a:rPr lang="ro-RO" b="1" dirty="0">
                <a:solidFill>
                  <a:srgbClr val="B63C5C"/>
                </a:solidFill>
                <a:latin typeface="Arial Black" pitchFamily="34" charset="0"/>
              </a:rPr>
              <a:t>Octo</a:t>
            </a:r>
            <a:r>
              <a:rPr lang="en-US" b="1" dirty="0" err="1">
                <a:solidFill>
                  <a:srgbClr val="B63C5C"/>
                </a:solidFill>
                <a:latin typeface="Arial Black" pitchFamily="34" charset="0"/>
              </a:rPr>
              <a:t>mbrie</a:t>
            </a:r>
            <a:r>
              <a:rPr lang="en-US" b="1" dirty="0">
                <a:solidFill>
                  <a:srgbClr val="B63C5C"/>
                </a:solidFill>
                <a:latin typeface="Arial Black" pitchFamily="34" charset="0"/>
              </a:rPr>
              <a:t> 202</a:t>
            </a:r>
            <a:r>
              <a:rPr lang="ro-RO" b="1" dirty="0">
                <a:solidFill>
                  <a:srgbClr val="B63C5C"/>
                </a:solidFill>
                <a:latin typeface="Arial Black" pitchFamily="34" charset="0"/>
              </a:rPr>
              <a:t>3</a:t>
            </a:r>
            <a:endParaRPr lang="en-US" dirty="0">
              <a:solidFill>
                <a:srgbClr val="B63C5C"/>
              </a:solidFill>
              <a:latin typeface="Arial Black" pitchFamily="34" charset="0"/>
            </a:endParaRPr>
          </a:p>
        </p:txBody>
      </p:sp>
      <p:sp>
        <p:nvSpPr>
          <p:cNvPr id="6" name="Rectangle 1">
            <a:extLst>
              <a:ext uri="{FF2B5EF4-FFF2-40B4-BE49-F238E27FC236}">
                <a16:creationId xmlns:a16="http://schemas.microsoft.com/office/drawing/2014/main" id="{179565B4-AAD7-C155-6F0C-455F90951C2F}"/>
              </a:ext>
            </a:extLst>
          </p:cNvPr>
          <p:cNvSpPr>
            <a:spLocks noChangeArrowheads="1"/>
          </p:cNvSpPr>
          <p:nvPr/>
        </p:nvSpPr>
        <p:spPr bwMode="auto">
          <a:xfrm>
            <a:off x="4198974" y="2394465"/>
            <a:ext cx="4724400" cy="1200329"/>
          </a:xfrm>
          <a:prstGeom prst="rect">
            <a:avLst/>
          </a:prstGeom>
          <a:solidFill>
            <a:srgbClr val="B63C5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o-RO" sz="2400" b="1" i="1" dirty="0">
                <a:solidFill>
                  <a:schemeClr val="bg1"/>
                </a:solidFill>
                <a:effectLst>
                  <a:outerShdw blurRad="38100" dist="38100" dir="2700000" algn="tl">
                    <a:srgbClr val="000000">
                      <a:alpha val="43137"/>
                    </a:srgbClr>
                  </a:outerShdw>
                </a:effectLst>
                <a:ea typeface="Calibri" pitchFamily="34" charset="0"/>
                <a:cs typeface="Times New Roman" pitchFamily="18" charset="0"/>
              </a:rPr>
              <a:t>”</a:t>
            </a:r>
            <a:r>
              <a:rPr lang="vi-VN" sz="2400" b="1" i="1" dirty="0">
                <a:solidFill>
                  <a:schemeClr val="bg1"/>
                </a:solidFill>
                <a:effectLst>
                  <a:outerShdw blurRad="38100" dist="38100" dir="2700000" algn="tl">
                    <a:srgbClr val="000000">
                      <a:alpha val="43137"/>
                    </a:srgbClr>
                  </a:outerShdw>
                </a:effectLst>
                <a:ea typeface="Calibri" pitchFamily="34" charset="0"/>
                <a:cs typeface="Times New Roman" pitchFamily="18" charset="0"/>
              </a:rPr>
              <a:t>Depistează. Tratează. Vindecă. Învinge cancerul de sân</a:t>
            </a:r>
            <a:r>
              <a:rPr lang="vi-VN" sz="2400" b="1" i="1">
                <a:solidFill>
                  <a:schemeClr val="bg1"/>
                </a:solidFill>
                <a:effectLst>
                  <a:outerShdw blurRad="38100" dist="38100" dir="2700000" algn="tl">
                    <a:srgbClr val="000000">
                      <a:alpha val="43137"/>
                    </a:srgbClr>
                  </a:outerShdw>
                </a:effectLst>
                <a:ea typeface="Calibri" pitchFamily="34" charset="0"/>
                <a:cs typeface="Times New Roman" pitchFamily="18" charset="0"/>
              </a:rPr>
              <a:t>, </a:t>
            </a:r>
            <a:endParaRPr lang="en-GB" sz="2400" b="1" i="1">
              <a:solidFill>
                <a:schemeClr val="bg1"/>
              </a:solidFill>
              <a:effectLst>
                <a:outerShdw blurRad="38100" dist="38100" dir="2700000" algn="tl">
                  <a:srgbClr val="000000">
                    <a:alpha val="43137"/>
                  </a:srgbClr>
                </a:outerShdw>
              </a:effectLst>
              <a:ea typeface="Calibri" pitchFamily="34" charset="0"/>
              <a:cs typeface="Times New Roman" pitchFamily="18" charset="0"/>
            </a:endParaRPr>
          </a:p>
          <a:p>
            <a:pPr lvl="0" algn="ctr" fontAlgn="base">
              <a:spcBef>
                <a:spcPct val="0"/>
              </a:spcBef>
              <a:spcAft>
                <a:spcPct val="0"/>
              </a:spcAft>
            </a:pPr>
            <a:r>
              <a:rPr lang="vi-VN" sz="2400" b="1" i="1">
                <a:solidFill>
                  <a:schemeClr val="bg1"/>
                </a:solidFill>
                <a:effectLst>
                  <a:outerShdw blurRad="38100" dist="38100" dir="2700000" algn="tl">
                    <a:srgbClr val="000000">
                      <a:alpha val="43137"/>
                    </a:srgbClr>
                  </a:outerShdw>
                </a:effectLst>
                <a:ea typeface="Calibri" pitchFamily="34" charset="0"/>
                <a:cs typeface="Times New Roman" pitchFamily="18" charset="0"/>
              </a:rPr>
              <a:t>pas </a:t>
            </a:r>
            <a:r>
              <a:rPr lang="vi-VN" sz="2400" b="1" i="1" dirty="0">
                <a:solidFill>
                  <a:schemeClr val="bg1"/>
                </a:solidFill>
                <a:effectLst>
                  <a:outerShdw blurRad="38100" dist="38100" dir="2700000" algn="tl">
                    <a:srgbClr val="000000">
                      <a:alpha val="43137"/>
                    </a:srgbClr>
                  </a:outerShdw>
                </a:effectLst>
                <a:ea typeface="Calibri" pitchFamily="34" charset="0"/>
                <a:cs typeface="Times New Roman" pitchFamily="18" charset="0"/>
              </a:rPr>
              <a:t>cu pas!</a:t>
            </a:r>
            <a:r>
              <a:rPr lang="ro-RO" sz="2400" b="1" i="1" dirty="0">
                <a:solidFill>
                  <a:schemeClr val="bg1"/>
                </a:solidFill>
                <a:effectLst>
                  <a:outerShdw blurRad="38100" dist="38100" dir="2700000" algn="tl">
                    <a:srgbClr val="000000">
                      <a:alpha val="43137"/>
                    </a:srgbClr>
                  </a:outerShdw>
                </a:effectLst>
                <a:ea typeface="Calibri" pitchFamily="34" charset="0"/>
                <a:cs typeface="Times New Roman" pitchFamily="18" charset="0"/>
              </a:rPr>
              <a:t>”</a:t>
            </a:r>
            <a:endParaRPr kumimoji="0" lang="ro-RO" sz="2400" b="0" i="1" u="none" strike="noStrike" cap="none" normalizeH="0" baseline="0" dirty="0">
              <a:ln>
                <a:noFill/>
              </a:ln>
              <a:solidFill>
                <a:schemeClr val="bg1"/>
              </a:solidFill>
              <a:effectLst>
                <a:outerShdw blurRad="38100" dist="38100" dir="2700000" algn="tl">
                  <a:srgbClr val="000000">
                    <a:alpha val="43137"/>
                  </a:srgbClr>
                </a:outerShdw>
              </a:effectLst>
              <a:cs typeface="Arial" pitchFamily="34" charset="0"/>
            </a:endParaRPr>
          </a:p>
        </p:txBody>
      </p:sp>
      <p:pic>
        <p:nvPicPr>
          <p:cNvPr id="7" name="Picture 6">
            <a:extLst>
              <a:ext uri="{FF2B5EF4-FFF2-40B4-BE49-F238E27FC236}">
                <a16:creationId xmlns:a16="http://schemas.microsoft.com/office/drawing/2014/main" id="{9B28EB6B-D4E7-12C0-06CF-8BB6289D3A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5287" y="5828944"/>
            <a:ext cx="2999238" cy="9326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75" y="2057400"/>
            <a:ext cx="8229600" cy="685800"/>
          </a:xfrm>
        </p:spPr>
        <p:txBody>
          <a:bodyPr>
            <a:normAutofit fontScale="85000" lnSpcReduction="10000"/>
          </a:bodyPr>
          <a:lstStyle/>
          <a:p>
            <a:pPr>
              <a:buNone/>
              <a:defRPr/>
            </a:pPr>
            <a:r>
              <a:rPr lang="en-US" sz="3300" dirty="0">
                <a:solidFill>
                  <a:srgbClr val="B63C5C"/>
                </a:solidFill>
                <a:effectLst>
                  <a:outerShdw blurRad="38100" dist="38100" dir="2700000" algn="tl">
                    <a:srgbClr val="000000">
                      <a:alpha val="43137"/>
                    </a:srgbClr>
                  </a:outerShdw>
                </a:effectLst>
                <a:latin typeface="Arial Black" pitchFamily="34" charset="0"/>
              </a:rPr>
              <a:t>PERIOADA DE DERULARE A CAMPANIEI</a:t>
            </a:r>
          </a:p>
          <a:p>
            <a:pPr>
              <a:buFont typeface="Arial" charset="0"/>
              <a:buNone/>
              <a:defRPr/>
            </a:pPr>
            <a:endParaRPr lang="en-US" dirty="0">
              <a:solidFill>
                <a:srgbClr val="B63C5C"/>
              </a:solidFill>
            </a:endParaRPr>
          </a:p>
        </p:txBody>
      </p:sp>
      <p:sp>
        <p:nvSpPr>
          <p:cNvPr id="10" name="TextBox 9"/>
          <p:cNvSpPr txBox="1"/>
          <p:nvPr/>
        </p:nvSpPr>
        <p:spPr>
          <a:xfrm>
            <a:off x="2438400" y="2895600"/>
            <a:ext cx="4343400" cy="830997"/>
          </a:xfrm>
          <a:prstGeom prst="rect">
            <a:avLst/>
          </a:prstGeom>
          <a:solidFill>
            <a:srgbClr val="B63C5C"/>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o-RO" sz="2400" dirty="0">
                <a:latin typeface="Arial Black" pitchFamily="34" charset="0"/>
              </a:rPr>
              <a:t>1-31 OCTOMBRIE  </a:t>
            </a:r>
          </a:p>
          <a:p>
            <a:pPr algn="ctr"/>
            <a:r>
              <a:rPr lang="ro-RO" sz="2400" dirty="0">
                <a:latin typeface="Arial Black" pitchFamily="34" charset="0"/>
              </a:rPr>
              <a:t> 2023</a:t>
            </a:r>
            <a:endParaRPr lang="en-US" sz="2400" dirty="0">
              <a:latin typeface="Arial Black" pitchFamily="34" charset="0"/>
            </a:endParaRPr>
          </a:p>
        </p:txBody>
      </p:sp>
      <p:sp>
        <p:nvSpPr>
          <p:cNvPr id="12294" name="AutoShape 6" descr="Renuntarea la fumat duce la cresterea in greut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6" name="AutoShape 8" descr="Renuntarea la fumat duce la cresterea in greut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8" name="AutoShape 10" descr="Renuntarea la fumat duce la cresterea in greut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CA0090-BAF5-5D8D-7569-7785F999CD72}"/>
              </a:ext>
            </a:extLst>
          </p:cNvPr>
          <p:cNvSpPr>
            <a:spLocks noGrp="1"/>
          </p:cNvSpPr>
          <p:nvPr>
            <p:ph idx="1"/>
          </p:nvPr>
        </p:nvSpPr>
        <p:spPr>
          <a:xfrm>
            <a:off x="138433" y="799751"/>
            <a:ext cx="8641080" cy="1069848"/>
          </a:xfrm>
        </p:spPr>
        <p:txBody>
          <a:bodyPr>
            <a:normAutofit/>
          </a:bodyPr>
          <a:lstStyle/>
          <a:p>
            <a:pPr algn="ctr">
              <a:buClr>
                <a:schemeClr val="tx1"/>
              </a:buClr>
              <a:buNone/>
            </a:pPr>
            <a:r>
              <a:rPr lang="ro-RO" dirty="0">
                <a:solidFill>
                  <a:srgbClr val="B63C5C"/>
                </a:solidFill>
                <a:effectLst>
                  <a:outerShdw blurRad="38100" dist="38100" dir="2700000" algn="tl">
                    <a:srgbClr val="000000">
                      <a:alpha val="43137"/>
                    </a:srgbClr>
                  </a:outerShdw>
                </a:effectLst>
                <a:latin typeface="Arial Black" pitchFamily="34" charset="0"/>
              </a:rPr>
              <a:t>Materiale suport utilizate în campanie</a:t>
            </a:r>
            <a:endParaRPr lang="en-US" dirty="0">
              <a:solidFill>
                <a:srgbClr val="B63C5C"/>
              </a:solidFill>
              <a:effectLst>
                <a:outerShdw blurRad="38100" dist="38100" dir="2700000" algn="tl">
                  <a:srgbClr val="000000">
                    <a:alpha val="43137"/>
                  </a:srgbClr>
                </a:outerShdw>
              </a:effectLst>
              <a:latin typeface="Arial Black" pitchFamily="34" charset="0"/>
            </a:endParaRPr>
          </a:p>
        </p:txBody>
      </p:sp>
      <p:sp>
        <p:nvSpPr>
          <p:cNvPr id="5" name="Rectangle 4"/>
          <p:cNvSpPr/>
          <p:nvPr/>
        </p:nvSpPr>
        <p:spPr>
          <a:xfrm>
            <a:off x="573803" y="4756666"/>
            <a:ext cx="2472320" cy="184666"/>
          </a:xfrm>
          <a:prstGeom prst="rect">
            <a:avLst/>
          </a:prstGeom>
        </p:spPr>
        <p:txBody>
          <a:bodyPr wrap="square">
            <a:spAutoFit/>
          </a:bodyPr>
          <a:lstStyle/>
          <a:p>
            <a:r>
              <a:rPr lang="ro-RO" sz="600" dirty="0">
                <a:hlinkClick r:id="rId2"/>
              </a:rPr>
              <a:t>https://ecis.jrc.ec.europa.eu/factsheets.php</a:t>
            </a:r>
            <a:endParaRPr lang="ro-RO" sz="600" dirty="0"/>
          </a:p>
        </p:txBody>
      </p:sp>
      <p:sp>
        <p:nvSpPr>
          <p:cNvPr id="6" name="Rectangle 5"/>
          <p:cNvSpPr/>
          <p:nvPr/>
        </p:nvSpPr>
        <p:spPr>
          <a:xfrm>
            <a:off x="3018440" y="4572000"/>
            <a:ext cx="3329758" cy="184666"/>
          </a:xfrm>
          <a:prstGeom prst="rect">
            <a:avLst/>
          </a:prstGeom>
        </p:spPr>
        <p:txBody>
          <a:bodyPr wrap="none">
            <a:spAutoFit/>
          </a:bodyPr>
          <a:lstStyle/>
          <a:p>
            <a:r>
              <a:rPr lang="ro-RO" sz="600" dirty="0">
                <a:hlinkClick r:id="rId3"/>
              </a:rPr>
              <a:t>https://www.iarc.who.int/wp-content/uploads/2021/09/BCAM_Tile_03_zoom.jpg</a:t>
            </a:r>
            <a:r>
              <a:rPr lang="ro-RO" sz="600" dirty="0"/>
              <a:t> </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350" y="1182274"/>
            <a:ext cx="2478814" cy="350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https://www.iarc.who.int/wp-content/uploads/2021/09/BCAM_Tile_03_zoom.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7922"/>
          <a:stretch/>
        </p:blipFill>
        <p:spPr bwMode="auto">
          <a:xfrm>
            <a:off x="3078227" y="1372775"/>
            <a:ext cx="2761493" cy="31230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019800" y="4318470"/>
            <a:ext cx="4572000" cy="184666"/>
          </a:xfrm>
          <a:prstGeom prst="rect">
            <a:avLst/>
          </a:prstGeom>
        </p:spPr>
        <p:txBody>
          <a:bodyPr>
            <a:spAutoFit/>
          </a:bodyPr>
          <a:lstStyle/>
          <a:p>
            <a:r>
              <a:rPr lang="ro-RO" sz="600" dirty="0">
                <a:hlinkClick r:id="rId6"/>
              </a:rPr>
              <a:t>https://cancer-code-europe.iarc.fr/index.php/ro/</a:t>
            </a:r>
            <a:r>
              <a:rPr lang="ro-RO" sz="600" dirty="0"/>
              <a:t> </a:t>
            </a:r>
          </a:p>
        </p:txBody>
      </p:sp>
      <p:pic>
        <p:nvPicPr>
          <p:cNvPr id="2055"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2355" t="9898" r="12651" b="4204"/>
          <a:stretch/>
        </p:blipFill>
        <p:spPr bwMode="auto">
          <a:xfrm>
            <a:off x="5867400" y="1581316"/>
            <a:ext cx="2785054" cy="2705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565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670" y="3429000"/>
            <a:ext cx="8226425" cy="2400657"/>
          </a:xfrm>
          <a:prstGeom prst="rect">
            <a:avLst/>
          </a:prstGeom>
        </p:spPr>
        <p:txBody>
          <a:bodyPr wrap="square">
            <a:spAutoFit/>
          </a:bodyPr>
          <a:lstStyle/>
          <a:p>
            <a:pPr algn="just">
              <a:lnSpc>
                <a:spcPct val="150000"/>
              </a:lnSpc>
            </a:pPr>
            <a:r>
              <a:rPr lang="vi-VN" sz="2000" dirty="0">
                <a:latin typeface="Calibri" pitchFamily="34" charset="0"/>
                <a:cs typeface="Times New Roman" pitchFamily="18" charset="0"/>
              </a:rPr>
              <a:t>Conform datelor Agenţiei Internaţionale pentru Cercetare în domeniul Cancerului (IARC) din cadrul Organizaţiei Mondiale a Sănătăţii (OMS), la nivel mondial, cancerul de sân cu peste 2.26 milioane de cazuri estimate (11,7%), a devenit în 2020, pentru prima dată, cel mai frecvent tip de cancer depăşind cancerul pulmonar (2,20 milioane, 11,4%)</a:t>
            </a:r>
            <a:r>
              <a:rPr lang="ro-RO" sz="2000" dirty="0">
                <a:latin typeface="Calibri" pitchFamily="34" charset="0"/>
                <a:cs typeface="Times New Roman" pitchFamily="18" charset="0"/>
              </a:rPr>
              <a:t>. </a:t>
            </a:r>
            <a:r>
              <a:rPr lang="en-US" sz="2000" dirty="0">
                <a:latin typeface="Calibri" pitchFamily="34" charset="0"/>
                <a:cs typeface="Times New Roman" pitchFamily="18" charset="0"/>
              </a:rPr>
              <a:t>[1]</a:t>
            </a:r>
            <a:r>
              <a:rPr lang="ro-RO" sz="2000" dirty="0">
                <a:latin typeface="Calibri" pitchFamily="34" charset="0"/>
                <a:cs typeface="Times New Roman" pitchFamily="18" charset="0"/>
              </a:rPr>
              <a:t> </a:t>
            </a:r>
            <a:endParaRPr lang="en-US" sz="2000" dirty="0">
              <a:latin typeface="Calibri" pitchFamily="34" charset="0"/>
              <a:cs typeface="Times New Roman" pitchFamily="18" charset="0"/>
            </a:endParaRPr>
          </a:p>
        </p:txBody>
      </p:sp>
      <p:sp>
        <p:nvSpPr>
          <p:cNvPr id="5" name="Rectangle 4"/>
          <p:cNvSpPr/>
          <p:nvPr/>
        </p:nvSpPr>
        <p:spPr>
          <a:xfrm>
            <a:off x="457200" y="5943600"/>
            <a:ext cx="8077200" cy="246221"/>
          </a:xfrm>
          <a:prstGeom prst="rect">
            <a:avLst/>
          </a:prstGeom>
        </p:spPr>
        <p:txBody>
          <a:bodyPr wrap="square">
            <a:spAutoFit/>
          </a:bodyPr>
          <a:lstStyle/>
          <a:p>
            <a:r>
              <a:rPr lang="en-US" sz="1000" dirty="0">
                <a:latin typeface="Times New Roman" pitchFamily="18" charset="0"/>
                <a:cs typeface="Times New Roman" pitchFamily="18" charset="0"/>
              </a:rPr>
              <a:t>1. International Agency for Research on cancer - Global Cancer Observatory:  Estimated new breast cancer cases, both sexes, World, 2020 </a:t>
            </a:r>
            <a:r>
              <a:rPr lang="ro-RO" sz="1000" dirty="0">
                <a:latin typeface="Times New Roman" pitchFamily="18" charset="0"/>
                <a:cs typeface="Times New Roman" pitchFamily="18" charset="0"/>
              </a:rPr>
              <a:t>– </a:t>
            </a:r>
            <a:r>
              <a:rPr lang="ro-RO" sz="1000" dirty="0">
                <a:latin typeface="Times New Roman" pitchFamily="18" charset="0"/>
                <a:cs typeface="Times New Roman" pitchFamily="18" charset="0"/>
                <a:hlinkClick r:id="rId2"/>
              </a:rPr>
              <a:t>aici</a:t>
            </a:r>
            <a:r>
              <a:rPr lang="ro-RO" sz="1000" dirty="0">
                <a:latin typeface="Times New Roman" pitchFamily="18" charset="0"/>
                <a:cs typeface="Times New Roman" pitchFamily="18" charset="0"/>
              </a:rPr>
              <a:t> </a:t>
            </a:r>
            <a:endParaRPr lang="en-US" sz="1000" dirty="0">
              <a:latin typeface="Times New Roman" pitchFamily="18" charset="0"/>
              <a:cs typeface="Times New Roman" pitchFamily="18" charset="0"/>
            </a:endParaRPr>
          </a:p>
        </p:txBody>
      </p:sp>
      <p:sp>
        <p:nvSpPr>
          <p:cNvPr id="14338" name="AutoShape 2" descr="Mucurile de ţigară aruncate în mediul înconjurător afectează dezvoltarea  plantelor - Green Re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Mucurile de ţigară aruncate în mediul înconjurător afectează dezvoltarea  plantelor - Green Re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Breast cancer Clip Art Vector Graphics. 12,760 Breast cancer EPS clipart  vector and stock illustrations available to search from thousands of  royalty free illustration providers."/>
          <p:cNvPicPr/>
          <p:nvPr/>
        </p:nvPicPr>
        <p:blipFill rotWithShape="1">
          <a:blip r:embed="rId3">
            <a:extLst>
              <a:ext uri="{28A0092B-C50C-407E-A947-70E740481C1C}">
                <a14:useLocalDpi xmlns:a14="http://schemas.microsoft.com/office/drawing/2010/main" val="0"/>
              </a:ext>
            </a:extLst>
          </a:blip>
          <a:srcRect b="7224"/>
          <a:stretch/>
        </p:blipFill>
        <p:spPr bwMode="auto">
          <a:xfrm>
            <a:off x="2667000" y="762000"/>
            <a:ext cx="4107815" cy="2554071"/>
          </a:xfrm>
          <a:prstGeom prst="ellipse">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762" y="1447800"/>
            <a:ext cx="3657600" cy="2862322"/>
          </a:xfrm>
          <a:prstGeom prst="rect">
            <a:avLst/>
          </a:prstGeom>
        </p:spPr>
        <p:txBody>
          <a:bodyPr wrap="square">
            <a:spAutoFit/>
          </a:bodyPr>
          <a:lstStyle/>
          <a:p>
            <a:pPr algn="just"/>
            <a:r>
              <a:rPr lang="fr-FR" dirty="0"/>
              <a:t> </a:t>
            </a:r>
            <a:r>
              <a:rPr lang="fr-FR" dirty="0" err="1"/>
              <a:t>În</a:t>
            </a:r>
            <a:r>
              <a:rPr lang="fr-FR" dirty="0"/>
              <a:t> Europa, </a:t>
            </a:r>
            <a:r>
              <a:rPr lang="fr-FR" dirty="0" err="1"/>
              <a:t>cancerul</a:t>
            </a:r>
            <a:r>
              <a:rPr lang="fr-FR" dirty="0"/>
              <a:t> de </a:t>
            </a:r>
            <a:r>
              <a:rPr lang="fr-FR" dirty="0" err="1"/>
              <a:t>sân</a:t>
            </a:r>
            <a:r>
              <a:rPr lang="fr-FR" dirty="0"/>
              <a:t> este </a:t>
            </a:r>
            <a:r>
              <a:rPr lang="fr-FR" dirty="0" err="1"/>
              <a:t>cea</a:t>
            </a:r>
            <a:r>
              <a:rPr lang="fr-FR" dirty="0"/>
              <a:t> mai </a:t>
            </a:r>
            <a:r>
              <a:rPr lang="fr-FR" dirty="0" err="1"/>
              <a:t>frecventă</a:t>
            </a:r>
            <a:r>
              <a:rPr lang="fr-FR" dirty="0"/>
              <a:t> </a:t>
            </a:r>
            <a:r>
              <a:rPr lang="fr-FR" dirty="0" err="1"/>
              <a:t>localizare</a:t>
            </a:r>
            <a:r>
              <a:rPr lang="fr-FR" dirty="0"/>
              <a:t> </a:t>
            </a:r>
            <a:r>
              <a:rPr lang="fr-FR" dirty="0" err="1"/>
              <a:t>dintre</a:t>
            </a:r>
            <a:r>
              <a:rPr lang="fr-FR" dirty="0"/>
              <a:t> </a:t>
            </a:r>
            <a:r>
              <a:rPr lang="fr-FR" dirty="0" err="1"/>
              <a:t>toate</a:t>
            </a:r>
            <a:r>
              <a:rPr lang="fr-FR" dirty="0"/>
              <a:t> </a:t>
            </a:r>
            <a:r>
              <a:rPr lang="fr-FR" dirty="0" err="1"/>
              <a:t>tipurile</a:t>
            </a:r>
            <a:r>
              <a:rPr lang="fr-FR" dirty="0"/>
              <a:t> de cancer  la </a:t>
            </a:r>
            <a:r>
              <a:rPr lang="fr-FR" dirty="0" err="1"/>
              <a:t>femei</a:t>
            </a:r>
            <a:r>
              <a:rPr lang="fr-FR" dirty="0"/>
              <a:t> (25,8 %), </a:t>
            </a:r>
            <a:r>
              <a:rPr lang="fr-FR" dirty="0" err="1"/>
              <a:t>cu</a:t>
            </a:r>
            <a:r>
              <a:rPr lang="fr-FR" dirty="0"/>
              <a:t> un </a:t>
            </a:r>
            <a:r>
              <a:rPr lang="fr-FR" dirty="0" err="1"/>
              <a:t>număr</a:t>
            </a:r>
            <a:r>
              <a:rPr lang="fr-FR" dirty="0"/>
              <a:t> de 531 086 </a:t>
            </a:r>
            <a:r>
              <a:rPr lang="fr-FR" dirty="0" err="1"/>
              <a:t>cazuri</a:t>
            </a:r>
            <a:r>
              <a:rPr lang="fr-FR" dirty="0"/>
              <a:t> </a:t>
            </a:r>
            <a:r>
              <a:rPr lang="fr-FR" dirty="0" err="1"/>
              <a:t>noi</a:t>
            </a:r>
            <a:r>
              <a:rPr lang="fr-FR" dirty="0"/>
              <a:t>, </a:t>
            </a:r>
            <a:r>
              <a:rPr lang="fr-FR" dirty="0" err="1"/>
              <a:t>mult</a:t>
            </a:r>
            <a:r>
              <a:rPr lang="fr-FR" dirty="0"/>
              <a:t> peste </a:t>
            </a:r>
            <a:r>
              <a:rPr lang="fr-FR" dirty="0" err="1"/>
              <a:t>cancerul</a:t>
            </a:r>
            <a:r>
              <a:rPr lang="fr-FR" dirty="0"/>
              <a:t> de colon (11,6%; 238 106 </a:t>
            </a:r>
            <a:r>
              <a:rPr lang="fr-FR" dirty="0" err="1"/>
              <a:t>cazuri</a:t>
            </a:r>
            <a:r>
              <a:rPr lang="fr-FR" dirty="0"/>
              <a:t> </a:t>
            </a:r>
            <a:r>
              <a:rPr lang="fr-FR" dirty="0" err="1"/>
              <a:t>noi</a:t>
            </a:r>
            <a:r>
              <a:rPr lang="fr-FR" dirty="0"/>
              <a:t>) </a:t>
            </a:r>
            <a:r>
              <a:rPr lang="fr-FR" dirty="0" err="1"/>
              <a:t>și</a:t>
            </a:r>
            <a:r>
              <a:rPr lang="fr-FR" dirty="0"/>
              <a:t> </a:t>
            </a:r>
            <a:r>
              <a:rPr lang="fr-FR" dirty="0" err="1"/>
              <a:t>cancerul</a:t>
            </a:r>
            <a:r>
              <a:rPr lang="fr-FR" dirty="0"/>
              <a:t> de </a:t>
            </a:r>
            <a:r>
              <a:rPr lang="fr-FR" dirty="0" err="1"/>
              <a:t>plămân</a:t>
            </a:r>
            <a:r>
              <a:rPr lang="fr-FR" dirty="0"/>
              <a:t> (7.9 %; 162 480 </a:t>
            </a:r>
            <a:r>
              <a:rPr lang="fr-FR" dirty="0" err="1"/>
              <a:t>cazuri</a:t>
            </a:r>
            <a:r>
              <a:rPr lang="fr-FR" dirty="0"/>
              <a:t> </a:t>
            </a:r>
            <a:r>
              <a:rPr lang="fr-FR" dirty="0" err="1"/>
              <a:t>noi</a:t>
            </a:r>
            <a:r>
              <a:rPr lang="fr-FR" dirty="0"/>
              <a:t>)</a:t>
            </a:r>
            <a:r>
              <a:rPr lang="ro-RO" dirty="0"/>
              <a:t> </a:t>
            </a:r>
            <a:r>
              <a:rPr lang="en-US" dirty="0"/>
              <a:t>[2]</a:t>
            </a:r>
            <a:endParaRPr lang="ro-RO"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269356" y="1447800"/>
            <a:ext cx="4305300" cy="2969260"/>
          </a:xfrm>
          <a:prstGeom prst="rect">
            <a:avLst/>
          </a:prstGeom>
          <a:noFill/>
          <a:ln>
            <a:noFill/>
          </a:ln>
        </p:spPr>
      </p:pic>
      <p:sp>
        <p:nvSpPr>
          <p:cNvPr id="7" name="Rectangle 6"/>
          <p:cNvSpPr/>
          <p:nvPr/>
        </p:nvSpPr>
        <p:spPr>
          <a:xfrm>
            <a:off x="4114800" y="4417060"/>
            <a:ext cx="4572000" cy="400110"/>
          </a:xfrm>
          <a:prstGeom prst="rect">
            <a:avLst/>
          </a:prstGeom>
        </p:spPr>
        <p:txBody>
          <a:bodyPr>
            <a:spAutoFit/>
          </a:bodyPr>
          <a:lstStyle/>
          <a:p>
            <a:pPr algn="ctr"/>
            <a:r>
              <a:rPr lang="fr-FR" sz="1000" b="1" dirty="0" err="1"/>
              <a:t>Fig</a:t>
            </a:r>
            <a:r>
              <a:rPr lang="fr-FR" sz="1000" b="1" dirty="0"/>
              <a:t> </a:t>
            </a:r>
            <a:r>
              <a:rPr lang="ro-RO" sz="1000" b="1" dirty="0"/>
              <a:t>1</a:t>
            </a:r>
            <a:r>
              <a:rPr lang="fr-FR" sz="1000" b="1" dirty="0"/>
              <a:t>. </a:t>
            </a:r>
            <a:r>
              <a:rPr lang="ro-RO" sz="1000" b="1" dirty="0"/>
              <a:t>Distribuția n</a:t>
            </a:r>
            <a:r>
              <a:rPr lang="fr-FR" sz="1000" b="1" dirty="0" err="1"/>
              <a:t>umăr</a:t>
            </a:r>
            <a:r>
              <a:rPr lang="ro-RO" sz="1000" b="1" dirty="0"/>
              <a:t>ului</a:t>
            </a:r>
            <a:r>
              <a:rPr lang="fr-FR" sz="1000" b="1" dirty="0"/>
              <a:t> </a:t>
            </a:r>
            <a:r>
              <a:rPr lang="fr-FR" sz="1000" b="1" dirty="0" err="1"/>
              <a:t>estimat</a:t>
            </a:r>
            <a:r>
              <a:rPr lang="fr-FR" sz="1000" b="1" dirty="0"/>
              <a:t> </a:t>
            </a:r>
            <a:r>
              <a:rPr lang="fr-FR" sz="1000" b="1" dirty="0" err="1"/>
              <a:t>cazuri</a:t>
            </a:r>
            <a:r>
              <a:rPr lang="fr-FR" sz="1000" b="1" dirty="0"/>
              <a:t> </a:t>
            </a:r>
            <a:r>
              <a:rPr lang="fr-FR" sz="1000" b="1" dirty="0" err="1"/>
              <a:t>noi</a:t>
            </a:r>
            <a:r>
              <a:rPr lang="fr-FR" sz="1000" b="1" dirty="0"/>
              <a:t> de cancer </a:t>
            </a:r>
            <a:r>
              <a:rPr lang="fr-FR" sz="1000" b="1" dirty="0" err="1"/>
              <a:t>pe</a:t>
            </a:r>
            <a:r>
              <a:rPr lang="fr-FR" sz="1000" b="1" dirty="0"/>
              <a:t> </a:t>
            </a:r>
            <a:r>
              <a:rPr lang="fr-FR" sz="1000" b="1" dirty="0" err="1"/>
              <a:t>localiz</a:t>
            </a:r>
            <a:r>
              <a:rPr lang="ro-RO" sz="1000" b="1" dirty="0"/>
              <a:t>ă</a:t>
            </a:r>
            <a:r>
              <a:rPr lang="fr-FR" sz="1000" b="1" dirty="0"/>
              <a:t>ri, la </a:t>
            </a:r>
            <a:r>
              <a:rPr lang="fr-FR" sz="1000" b="1" dirty="0" err="1"/>
              <a:t>femeile</a:t>
            </a:r>
            <a:r>
              <a:rPr lang="fr-FR" sz="1000" b="1" dirty="0"/>
              <a:t> de </a:t>
            </a:r>
            <a:r>
              <a:rPr lang="fr-FR" sz="1000" b="1" dirty="0" err="1"/>
              <a:t>toate</a:t>
            </a:r>
            <a:r>
              <a:rPr lang="fr-FR" sz="1000" b="1" dirty="0"/>
              <a:t> </a:t>
            </a:r>
            <a:r>
              <a:rPr lang="fr-FR" sz="1000" b="1" dirty="0" err="1"/>
              <a:t>vârstele</a:t>
            </a:r>
            <a:r>
              <a:rPr lang="fr-FR" sz="1000" b="1" dirty="0"/>
              <a:t>, </a:t>
            </a:r>
            <a:r>
              <a:rPr lang="fr-FR" sz="1000" b="1" dirty="0" err="1"/>
              <a:t>în</a:t>
            </a:r>
            <a:r>
              <a:rPr lang="fr-FR" sz="1000" b="1" dirty="0"/>
              <a:t> Europa</a:t>
            </a:r>
            <a:r>
              <a:rPr lang="ro-RO" sz="1000" b="1" dirty="0"/>
              <a:t>,</a:t>
            </a:r>
            <a:r>
              <a:rPr lang="fr-FR" sz="1000" b="1" dirty="0"/>
              <a:t> 2020</a:t>
            </a:r>
            <a:endParaRPr lang="ro-RO" sz="1000" b="1" dirty="0"/>
          </a:p>
        </p:txBody>
      </p:sp>
      <p:sp>
        <p:nvSpPr>
          <p:cNvPr id="8" name="Rectangle 7"/>
          <p:cNvSpPr/>
          <p:nvPr/>
        </p:nvSpPr>
        <p:spPr>
          <a:xfrm>
            <a:off x="465826" y="6083963"/>
            <a:ext cx="8077200" cy="246221"/>
          </a:xfrm>
          <a:prstGeom prst="rect">
            <a:avLst/>
          </a:prstGeom>
        </p:spPr>
        <p:txBody>
          <a:bodyPr wrap="square">
            <a:spAutoFit/>
          </a:bodyPr>
          <a:lstStyle/>
          <a:p>
            <a:r>
              <a:rPr lang="en-US" sz="1000" dirty="0">
                <a:latin typeface="Times New Roman" pitchFamily="18" charset="0"/>
                <a:cs typeface="Times New Roman" pitchFamily="18" charset="0"/>
              </a:rPr>
              <a:t>2. International Agency for Research on cancer - Global Cancer Observatory: Estimated new cases breast cancer females all ages Europe 2020 - </a:t>
            </a:r>
            <a:r>
              <a:rPr lang="ro-RO" sz="1000" dirty="0">
                <a:latin typeface="Times New Roman" pitchFamily="18" charset="0"/>
                <a:cs typeface="Times New Roman" pitchFamily="18" charset="0"/>
                <a:hlinkClick r:id="rId3"/>
              </a:rPr>
              <a:t>aici</a:t>
            </a:r>
            <a:r>
              <a:rPr lang="en-US" sz="1000" dirty="0">
                <a:latin typeface="Times New Roman" pitchFamily="18" charset="0"/>
                <a:cs typeface="Times New Roman" pitchFamily="18" charset="0"/>
              </a:rPr>
              <a:t> </a:t>
            </a:r>
          </a:p>
        </p:txBody>
      </p:sp>
    </p:spTree>
    <p:extLst>
      <p:ext uri="{BB962C8B-B14F-4D97-AF65-F5344CB8AC3E}">
        <p14:creationId xmlns:p14="http://schemas.microsoft.com/office/powerpoint/2010/main" val="702012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9408" y="1447800"/>
            <a:ext cx="3505200" cy="2862322"/>
          </a:xfrm>
          <a:prstGeom prst="rect">
            <a:avLst/>
          </a:prstGeom>
        </p:spPr>
        <p:txBody>
          <a:bodyPr wrap="square">
            <a:spAutoFit/>
          </a:bodyPr>
          <a:lstStyle/>
          <a:p>
            <a:pPr algn="just"/>
            <a:r>
              <a:rPr lang="fr-FR" sz="2000" dirty="0" err="1"/>
              <a:t>În</a:t>
            </a:r>
            <a:r>
              <a:rPr lang="fr-FR" sz="2000" dirty="0"/>
              <a:t> </a:t>
            </a:r>
            <a:r>
              <a:rPr lang="fr-FR" sz="2000" dirty="0" err="1"/>
              <a:t>România</a:t>
            </a:r>
            <a:r>
              <a:rPr lang="fr-FR" sz="2000" dirty="0"/>
              <a:t>, </a:t>
            </a:r>
            <a:r>
              <a:rPr lang="fr-FR" sz="2000" dirty="0" err="1"/>
              <a:t>cancerul</a:t>
            </a:r>
            <a:r>
              <a:rPr lang="fr-FR" sz="2000" dirty="0"/>
              <a:t> de </a:t>
            </a:r>
            <a:r>
              <a:rPr lang="fr-FR" sz="2000" dirty="0" err="1"/>
              <a:t>sân</a:t>
            </a:r>
            <a:r>
              <a:rPr lang="fr-FR" sz="2000" dirty="0"/>
              <a:t> </a:t>
            </a:r>
            <a:r>
              <a:rPr lang="fr-FR" sz="2000" dirty="0" err="1"/>
              <a:t>ocupa</a:t>
            </a:r>
            <a:r>
              <a:rPr lang="fr-FR" sz="2000" dirty="0"/>
              <a:t> </a:t>
            </a:r>
            <a:r>
              <a:rPr lang="fr-FR" sz="2000" dirty="0" err="1"/>
              <a:t>în</a:t>
            </a:r>
            <a:r>
              <a:rPr lang="fr-FR" sz="2000" dirty="0"/>
              <a:t> 2020, prima </a:t>
            </a:r>
            <a:r>
              <a:rPr lang="fr-FR" sz="2000" dirty="0" err="1"/>
              <a:t>poziție</a:t>
            </a:r>
            <a:r>
              <a:rPr lang="ro-RO" sz="2000" dirty="0"/>
              <a:t> în rândul femeilor,</a:t>
            </a:r>
            <a:r>
              <a:rPr lang="fr-FR" sz="2000" dirty="0"/>
              <a:t> </a:t>
            </a:r>
            <a:r>
              <a:rPr lang="fr-FR" sz="2000" dirty="0" err="1"/>
              <a:t>cu</a:t>
            </a:r>
            <a:r>
              <a:rPr lang="fr-FR" sz="2000" dirty="0"/>
              <a:t> o </a:t>
            </a:r>
            <a:r>
              <a:rPr lang="fr-FR" sz="2000" dirty="0" err="1"/>
              <a:t>pondere</a:t>
            </a:r>
            <a:r>
              <a:rPr lang="fr-FR" sz="2000" dirty="0"/>
              <a:t> a </a:t>
            </a:r>
            <a:r>
              <a:rPr lang="fr-FR" sz="2000" dirty="0" err="1"/>
              <a:t>cazurilor</a:t>
            </a:r>
            <a:r>
              <a:rPr lang="fr-FR" sz="2000" dirty="0"/>
              <a:t> </a:t>
            </a:r>
            <a:r>
              <a:rPr lang="fr-FR" sz="2000" dirty="0" err="1"/>
              <a:t>noi</a:t>
            </a:r>
            <a:r>
              <a:rPr lang="fr-FR" sz="2000" dirty="0"/>
              <a:t> de 26,9% (12 085  </a:t>
            </a:r>
            <a:r>
              <a:rPr lang="fr-FR" sz="2000" dirty="0" err="1"/>
              <a:t>cazuri</a:t>
            </a:r>
            <a:r>
              <a:rPr lang="fr-FR" sz="2000" dirty="0"/>
              <a:t> </a:t>
            </a:r>
            <a:r>
              <a:rPr lang="fr-FR" sz="2000" dirty="0" err="1"/>
              <a:t>noi</a:t>
            </a:r>
            <a:r>
              <a:rPr lang="fr-FR" sz="2000" dirty="0"/>
              <a:t>), la mare </a:t>
            </a:r>
            <a:r>
              <a:rPr lang="fr-FR" sz="2000" dirty="0" err="1"/>
              <a:t>distanță</a:t>
            </a:r>
            <a:r>
              <a:rPr lang="fr-FR" sz="2000" dirty="0"/>
              <a:t> de </a:t>
            </a:r>
            <a:r>
              <a:rPr lang="fr-FR" sz="2000" dirty="0" err="1"/>
              <a:t>cancerul</a:t>
            </a:r>
            <a:r>
              <a:rPr lang="fr-FR" sz="2000" dirty="0"/>
              <a:t> de colon (11,8%; 5 331 </a:t>
            </a:r>
            <a:r>
              <a:rPr lang="fr-FR" sz="2000" dirty="0" err="1"/>
              <a:t>cazuri</a:t>
            </a:r>
            <a:r>
              <a:rPr lang="fr-FR" sz="2000" dirty="0"/>
              <a:t> </a:t>
            </a:r>
            <a:r>
              <a:rPr lang="fr-FR" sz="2000" dirty="0" err="1"/>
              <a:t>noi</a:t>
            </a:r>
            <a:r>
              <a:rPr lang="fr-FR" sz="2000" dirty="0"/>
              <a:t>) </a:t>
            </a:r>
            <a:r>
              <a:rPr lang="fr-FR" sz="2000" dirty="0" err="1"/>
              <a:t>și</a:t>
            </a:r>
            <a:r>
              <a:rPr lang="fr-FR" sz="2000" dirty="0"/>
              <a:t> </a:t>
            </a:r>
            <a:r>
              <a:rPr lang="fr-FR" sz="2000" dirty="0" err="1"/>
              <a:t>cancerul</a:t>
            </a:r>
            <a:r>
              <a:rPr lang="fr-FR" sz="2000" dirty="0"/>
              <a:t> de col </a:t>
            </a:r>
            <a:r>
              <a:rPr lang="fr-FR" sz="2000" dirty="0" err="1"/>
              <a:t>uterin</a:t>
            </a:r>
            <a:r>
              <a:rPr lang="fr-FR" sz="2000" dirty="0"/>
              <a:t> (7.5 %; 3 380 </a:t>
            </a:r>
            <a:r>
              <a:rPr lang="fr-FR" sz="2000" dirty="0" err="1"/>
              <a:t>cazuri</a:t>
            </a:r>
            <a:r>
              <a:rPr lang="fr-FR" sz="2000" dirty="0"/>
              <a:t> </a:t>
            </a:r>
            <a:r>
              <a:rPr lang="fr-FR" sz="2000" dirty="0" err="1"/>
              <a:t>noi</a:t>
            </a:r>
            <a:r>
              <a:rPr lang="fr-FR" sz="2000" dirty="0"/>
              <a:t>).</a:t>
            </a:r>
            <a:r>
              <a:rPr lang="en-US" sz="2000" dirty="0"/>
              <a:t>[3]</a:t>
            </a:r>
            <a:endParaRPr lang="ro-RO" sz="20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311711"/>
            <a:ext cx="4567555" cy="2857500"/>
          </a:xfrm>
          <a:prstGeom prst="rect">
            <a:avLst/>
          </a:prstGeom>
          <a:noFill/>
          <a:ln>
            <a:noFill/>
          </a:ln>
        </p:spPr>
      </p:pic>
      <p:sp>
        <p:nvSpPr>
          <p:cNvPr id="7" name="Rectangle 6"/>
          <p:cNvSpPr/>
          <p:nvPr/>
        </p:nvSpPr>
        <p:spPr>
          <a:xfrm>
            <a:off x="4114800" y="4169059"/>
            <a:ext cx="4572000" cy="400110"/>
          </a:xfrm>
          <a:prstGeom prst="rect">
            <a:avLst/>
          </a:prstGeom>
        </p:spPr>
        <p:txBody>
          <a:bodyPr>
            <a:spAutoFit/>
          </a:bodyPr>
          <a:lstStyle/>
          <a:p>
            <a:pPr algn="ctr"/>
            <a:r>
              <a:rPr lang="fr-FR" sz="1000" b="1" dirty="0" err="1"/>
              <a:t>Fig</a:t>
            </a:r>
            <a:r>
              <a:rPr lang="fr-FR" sz="1000" b="1" dirty="0"/>
              <a:t> 2. </a:t>
            </a:r>
            <a:r>
              <a:rPr lang="fr-FR" sz="1000" b="1" dirty="0" err="1"/>
              <a:t>Distribu</a:t>
            </a:r>
            <a:r>
              <a:rPr lang="ro-RO" sz="1000" b="1" dirty="0"/>
              <a:t>ția n</a:t>
            </a:r>
            <a:r>
              <a:rPr lang="fr-FR" sz="1000" b="1" dirty="0" err="1"/>
              <a:t>umăr</a:t>
            </a:r>
            <a:r>
              <a:rPr lang="ro-RO" sz="1000" b="1" dirty="0"/>
              <a:t>ului de</a:t>
            </a:r>
            <a:r>
              <a:rPr lang="fr-FR" sz="1000" b="1" dirty="0"/>
              <a:t> </a:t>
            </a:r>
            <a:r>
              <a:rPr lang="fr-FR" sz="1000" b="1" dirty="0" err="1"/>
              <a:t>cazuri</a:t>
            </a:r>
            <a:r>
              <a:rPr lang="fr-FR" sz="1000" b="1" dirty="0"/>
              <a:t> </a:t>
            </a:r>
            <a:r>
              <a:rPr lang="fr-FR" sz="1000" b="1" dirty="0" err="1"/>
              <a:t>noi</a:t>
            </a:r>
            <a:r>
              <a:rPr lang="fr-FR" sz="1000" b="1" dirty="0"/>
              <a:t> de cancer </a:t>
            </a:r>
            <a:r>
              <a:rPr lang="fr-FR" sz="1000" b="1" dirty="0" err="1"/>
              <a:t>pe</a:t>
            </a:r>
            <a:r>
              <a:rPr lang="fr-FR" sz="1000" b="1" dirty="0"/>
              <a:t> </a:t>
            </a:r>
            <a:r>
              <a:rPr lang="fr-FR" sz="1000" b="1" dirty="0" err="1"/>
              <a:t>localizări</a:t>
            </a:r>
            <a:r>
              <a:rPr lang="fr-FR" sz="1000" b="1" dirty="0"/>
              <a:t>, la </a:t>
            </a:r>
            <a:r>
              <a:rPr lang="fr-FR" sz="1000" b="1" dirty="0" err="1"/>
              <a:t>femeile</a:t>
            </a:r>
            <a:r>
              <a:rPr lang="fr-FR" sz="1000" b="1" dirty="0"/>
              <a:t> de </a:t>
            </a:r>
            <a:r>
              <a:rPr lang="fr-FR" sz="1000" b="1" dirty="0" err="1"/>
              <a:t>toate</a:t>
            </a:r>
            <a:r>
              <a:rPr lang="fr-FR" sz="1000" b="1" dirty="0"/>
              <a:t> </a:t>
            </a:r>
            <a:r>
              <a:rPr lang="fr-FR" sz="1000" b="1" dirty="0" err="1"/>
              <a:t>vârstele</a:t>
            </a:r>
            <a:r>
              <a:rPr lang="fr-FR" sz="1000" b="1" dirty="0"/>
              <a:t>, </a:t>
            </a:r>
            <a:r>
              <a:rPr lang="fr-FR" sz="1000" b="1" dirty="0" err="1"/>
              <a:t>în</a:t>
            </a:r>
            <a:r>
              <a:rPr lang="fr-FR" sz="1000" b="1" dirty="0"/>
              <a:t> </a:t>
            </a:r>
            <a:r>
              <a:rPr lang="fr-FR" sz="1000" b="1" dirty="0" err="1"/>
              <a:t>România</a:t>
            </a:r>
            <a:r>
              <a:rPr lang="fr-FR" sz="1000" b="1" dirty="0"/>
              <a:t>, 2020</a:t>
            </a:r>
            <a:endParaRPr lang="ro-RO" sz="1000" b="1" dirty="0"/>
          </a:p>
        </p:txBody>
      </p:sp>
      <p:sp>
        <p:nvSpPr>
          <p:cNvPr id="8" name="Rectangle 7"/>
          <p:cNvSpPr/>
          <p:nvPr/>
        </p:nvSpPr>
        <p:spPr>
          <a:xfrm>
            <a:off x="465826" y="6083963"/>
            <a:ext cx="8077200" cy="246221"/>
          </a:xfrm>
          <a:prstGeom prst="rect">
            <a:avLst/>
          </a:prstGeom>
        </p:spPr>
        <p:txBody>
          <a:bodyPr wrap="square">
            <a:spAutoFit/>
          </a:bodyPr>
          <a:lstStyle/>
          <a:p>
            <a:r>
              <a:rPr lang="en-US" sz="1000" dirty="0">
                <a:latin typeface="Times New Roman" pitchFamily="18" charset="0"/>
                <a:cs typeface="Times New Roman" pitchFamily="18" charset="0"/>
              </a:rPr>
              <a:t>3. International Agency for Research on cancer - Global Cancer Observatory: Estimated new cases cancer females all ages Romania - </a:t>
            </a:r>
            <a:r>
              <a:rPr lang="ro-RO" sz="1000" dirty="0">
                <a:latin typeface="Times New Roman" pitchFamily="18" charset="0"/>
                <a:cs typeface="Times New Roman" pitchFamily="18" charset="0"/>
                <a:hlinkClick r:id="rId3"/>
              </a:rPr>
              <a:t>aici</a:t>
            </a:r>
            <a:r>
              <a:rPr lang="en-US" sz="1000" dirty="0">
                <a:latin typeface="Times New Roman" pitchFamily="18" charset="0"/>
                <a:cs typeface="Times New Roman" pitchFamily="18" charset="0"/>
              </a:rPr>
              <a:t> </a:t>
            </a:r>
          </a:p>
        </p:txBody>
      </p:sp>
    </p:spTree>
    <p:extLst>
      <p:ext uri="{BB962C8B-B14F-4D97-AF65-F5344CB8AC3E}">
        <p14:creationId xmlns:p14="http://schemas.microsoft.com/office/powerpoint/2010/main" val="3030584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lob:https://web.whatsapp.com/ec62b040-7206-4289-8563-a706f672ebb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5" name="Content Placeholder 4">
            <a:extLst>
              <a:ext uri="{FF2B5EF4-FFF2-40B4-BE49-F238E27FC236}">
                <a16:creationId xmlns:a16="http://schemas.microsoft.com/office/drawing/2014/main" id="{E4894DDD-8E99-B17C-DBF2-4AB931859DA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8801" y="907708"/>
            <a:ext cx="8346398" cy="5935915"/>
          </a:xfrm>
        </p:spPr>
      </p:pic>
    </p:spTree>
    <p:extLst>
      <p:ext uri="{BB962C8B-B14F-4D97-AF65-F5344CB8AC3E}">
        <p14:creationId xmlns:p14="http://schemas.microsoft.com/office/powerpoint/2010/main" val="1264013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65825" y="2495479"/>
            <a:ext cx="8248079" cy="2838521"/>
          </a:xfrm>
          <a:prstGeom prst="rect">
            <a:avLst/>
          </a:prstGeom>
          <a:noFill/>
          <a:ln>
            <a:noFill/>
          </a:ln>
        </p:spPr>
      </p:pic>
      <p:sp>
        <p:nvSpPr>
          <p:cNvPr id="5" name="Rectangle 3"/>
          <p:cNvSpPr>
            <a:spLocks noChangeArrowheads="1"/>
          </p:cNvSpPr>
          <p:nvPr/>
        </p:nvSpPr>
        <p:spPr bwMode="auto">
          <a:xfrm>
            <a:off x="1752600" y="5360063"/>
            <a:ext cx="5845509" cy="41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76176"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1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Fig.</a:t>
            </a:r>
            <a:r>
              <a:rPr lang="ro-RO" sz="1100" b="1" dirty="0">
                <a:latin typeface="Times New Roman" pitchFamily="18" charset="0"/>
                <a:ea typeface="Times New Roman" pitchFamily="18" charset="0"/>
                <a:cs typeface="Times New Roman" pitchFamily="18" charset="0"/>
              </a:rPr>
              <a:t>4</a:t>
            </a:r>
            <a:r>
              <a:rPr kumimoji="0" lang="ro-RO" sz="11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Distribuția procentuală a </a:t>
            </a:r>
            <a:r>
              <a:rPr lang="ro-RO" sz="1100" b="1" dirty="0">
                <a:latin typeface="Times New Roman" pitchFamily="18" charset="0"/>
                <a:ea typeface="Times New Roman" pitchFamily="18" charset="0"/>
                <a:cs typeface="Times New Roman" pitchFamily="18" charset="0"/>
              </a:rPr>
              <a:t>s</a:t>
            </a:r>
            <a:r>
              <a:rPr kumimoji="0" lang="ro-RO" sz="11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creening-ului mamografic la femeile cu vârsta cuprinsă între 50-69 de ani în perioada 2019 (sau cel mai apropiat an) și 2020</a:t>
            </a:r>
            <a:r>
              <a:rPr kumimoji="0" lang="ro-RO" sz="600" b="1" i="0" u="none" strike="noStrike" cap="none" normalizeH="0" baseline="0" dirty="0">
                <a:ln>
                  <a:noFill/>
                </a:ln>
                <a:solidFill>
                  <a:schemeClr val="tx1"/>
                </a:solidFill>
                <a:effectLst/>
                <a:latin typeface="Arial" pitchFamily="34" charset="0"/>
                <a:cs typeface="Arial" pitchFamily="34" charset="0"/>
              </a:rPr>
              <a:t> </a:t>
            </a:r>
            <a:endParaRPr kumimoji="0" lang="ro-RO" sz="1800" b="1" i="0" u="none" strike="noStrike" cap="none" normalizeH="0" baseline="0" dirty="0">
              <a:ln>
                <a:noFill/>
              </a:ln>
              <a:solidFill>
                <a:schemeClr val="tx1"/>
              </a:solidFill>
              <a:effectLst/>
              <a:latin typeface="Arial" pitchFamily="34" charset="0"/>
              <a:cs typeface="Arial" pitchFamily="34" charset="0"/>
            </a:endParaRPr>
          </a:p>
        </p:txBody>
      </p:sp>
      <p:sp>
        <p:nvSpPr>
          <p:cNvPr id="8" name="Rectangle 7"/>
          <p:cNvSpPr/>
          <p:nvPr/>
        </p:nvSpPr>
        <p:spPr>
          <a:xfrm>
            <a:off x="228600" y="838200"/>
            <a:ext cx="8610600" cy="1631216"/>
          </a:xfrm>
          <a:prstGeom prst="rect">
            <a:avLst/>
          </a:prstGeom>
        </p:spPr>
        <p:txBody>
          <a:bodyPr wrap="square">
            <a:spAutoFit/>
          </a:bodyPr>
          <a:lstStyle/>
          <a:p>
            <a:pPr algn="just"/>
            <a:r>
              <a:rPr lang="en-US" sz="2000" dirty="0" err="1"/>
              <a:t>Pentru</a:t>
            </a:r>
            <a:r>
              <a:rPr lang="en-US" sz="2000" dirty="0"/>
              <a:t> </a:t>
            </a:r>
            <a:r>
              <a:rPr lang="en-US" sz="2000" dirty="0" err="1"/>
              <a:t>că</a:t>
            </a:r>
            <a:r>
              <a:rPr lang="en-US" sz="2000" dirty="0"/>
              <a:t> </a:t>
            </a:r>
            <a:r>
              <a:rPr lang="en-US" sz="2000" dirty="0" err="1"/>
              <a:t>șansele</a:t>
            </a:r>
            <a:r>
              <a:rPr lang="en-US" sz="2000" dirty="0"/>
              <a:t> de </a:t>
            </a:r>
            <a:r>
              <a:rPr lang="en-US" sz="2000" dirty="0" err="1"/>
              <a:t>vindecare</a:t>
            </a:r>
            <a:r>
              <a:rPr lang="en-US" sz="2000" dirty="0"/>
              <a:t> </a:t>
            </a:r>
            <a:r>
              <a:rPr lang="en-US" sz="2000" dirty="0" err="1"/>
              <a:t>depind</a:t>
            </a:r>
            <a:r>
              <a:rPr lang="en-US" sz="2000" dirty="0"/>
              <a:t> </a:t>
            </a:r>
            <a:r>
              <a:rPr lang="en-US" sz="2000" dirty="0" err="1"/>
              <a:t>foarte</a:t>
            </a:r>
            <a:r>
              <a:rPr lang="en-US" sz="2000" dirty="0"/>
              <a:t> </a:t>
            </a:r>
            <a:r>
              <a:rPr lang="en-US" sz="2000" dirty="0" err="1"/>
              <a:t>mult</a:t>
            </a:r>
            <a:r>
              <a:rPr lang="en-US" sz="2000" dirty="0"/>
              <a:t> de </a:t>
            </a:r>
            <a:r>
              <a:rPr lang="en-US" sz="2000" dirty="0" err="1"/>
              <a:t>stadiul</a:t>
            </a:r>
            <a:r>
              <a:rPr lang="en-US" sz="2000" dirty="0"/>
              <a:t> la </a:t>
            </a:r>
            <a:r>
              <a:rPr lang="en-US" sz="2000" dirty="0" err="1"/>
              <a:t>momentul</a:t>
            </a:r>
            <a:r>
              <a:rPr lang="en-US" sz="2000" dirty="0"/>
              <a:t> </a:t>
            </a:r>
            <a:r>
              <a:rPr lang="en-US" sz="2000" dirty="0" err="1"/>
              <a:t>diagnosticării</a:t>
            </a:r>
            <a:r>
              <a:rPr lang="en-US" sz="2000" dirty="0"/>
              <a:t>, </a:t>
            </a:r>
            <a:r>
              <a:rPr lang="en-US" sz="2000" dirty="0" err="1"/>
              <a:t>majoritatea</a:t>
            </a:r>
            <a:r>
              <a:rPr lang="en-US" sz="2000" dirty="0"/>
              <a:t> </a:t>
            </a:r>
            <a:r>
              <a:rPr lang="en-US" sz="2000" dirty="0" err="1"/>
              <a:t>țărilor</a:t>
            </a:r>
            <a:r>
              <a:rPr lang="en-US" sz="2000" dirty="0"/>
              <a:t> </a:t>
            </a:r>
            <a:r>
              <a:rPr lang="en-US" sz="2000" dirty="0" err="1"/>
              <a:t>europene</a:t>
            </a:r>
            <a:r>
              <a:rPr lang="en-US" sz="2000" dirty="0"/>
              <a:t> a </a:t>
            </a:r>
            <a:r>
              <a:rPr lang="en-US" sz="2000" dirty="0" err="1"/>
              <a:t>adoptat</a:t>
            </a:r>
            <a:r>
              <a:rPr lang="en-US" sz="2000" dirty="0"/>
              <a:t> </a:t>
            </a:r>
            <a:r>
              <a:rPr lang="en-US" sz="2000" dirty="0" err="1"/>
              <a:t>programe</a:t>
            </a:r>
            <a:r>
              <a:rPr lang="en-US" sz="2000" dirty="0"/>
              <a:t> </a:t>
            </a:r>
            <a:r>
              <a:rPr lang="en-US" sz="2000" dirty="0" err="1"/>
              <a:t>eficiente</a:t>
            </a:r>
            <a:r>
              <a:rPr lang="en-US" sz="2000" dirty="0"/>
              <a:t> de </a:t>
            </a:r>
            <a:r>
              <a:rPr lang="en-US" sz="2000" dirty="0" err="1"/>
              <a:t>depistare</a:t>
            </a:r>
            <a:r>
              <a:rPr lang="en-US" sz="2000" dirty="0"/>
              <a:t> </a:t>
            </a:r>
            <a:r>
              <a:rPr lang="en-US" sz="2000" dirty="0" err="1"/>
              <a:t>precoce</a:t>
            </a:r>
            <a:r>
              <a:rPr lang="en-US" sz="2000" dirty="0"/>
              <a:t> a </a:t>
            </a:r>
            <a:r>
              <a:rPr lang="en-US" sz="2000" dirty="0" err="1"/>
              <a:t>cancerului</a:t>
            </a:r>
            <a:r>
              <a:rPr lang="en-US" sz="2000" dirty="0"/>
              <a:t> de </a:t>
            </a:r>
            <a:r>
              <a:rPr lang="en-US" sz="2000" dirty="0" err="1"/>
              <a:t>sân</a:t>
            </a:r>
            <a:r>
              <a:rPr lang="ro-RO" sz="2000" dirty="0"/>
              <a:t>. </a:t>
            </a:r>
          </a:p>
          <a:p>
            <a:pPr algn="just"/>
            <a:r>
              <a:rPr lang="ro-RO" sz="2000" dirty="0"/>
              <a:t>Cu toate acestea, în România, doar 9% dintre femei au participat la screening, față de 60% media europeană. </a:t>
            </a:r>
            <a:r>
              <a:rPr lang="en-US" sz="2000" dirty="0"/>
              <a:t>[</a:t>
            </a:r>
            <a:r>
              <a:rPr lang="ro-RO" sz="2000" dirty="0"/>
              <a:t>4</a:t>
            </a:r>
            <a:r>
              <a:rPr lang="en-US" sz="2000" dirty="0"/>
              <a:t>]</a:t>
            </a:r>
            <a:endParaRPr lang="ro-RO" sz="2000" dirty="0"/>
          </a:p>
        </p:txBody>
      </p:sp>
      <p:sp>
        <p:nvSpPr>
          <p:cNvPr id="10" name="Rectangle 9"/>
          <p:cNvSpPr/>
          <p:nvPr/>
        </p:nvSpPr>
        <p:spPr>
          <a:xfrm>
            <a:off x="6437428" y="3574434"/>
            <a:ext cx="45719" cy="66040"/>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o-RO"/>
          </a:p>
        </p:txBody>
      </p:sp>
      <p:sp>
        <p:nvSpPr>
          <p:cNvPr id="11" name="Rectangle 10"/>
          <p:cNvSpPr/>
          <p:nvPr/>
        </p:nvSpPr>
        <p:spPr>
          <a:xfrm>
            <a:off x="465826" y="6083963"/>
            <a:ext cx="8077200" cy="246221"/>
          </a:xfrm>
          <a:prstGeom prst="rect">
            <a:avLst/>
          </a:prstGeom>
        </p:spPr>
        <p:txBody>
          <a:bodyPr wrap="square">
            <a:spAutoFit/>
          </a:bodyPr>
          <a:lstStyle/>
          <a:p>
            <a:r>
              <a:rPr lang="ro-RO" sz="1000" dirty="0">
                <a:latin typeface="Times New Roman" pitchFamily="18" charset="0"/>
                <a:cs typeface="Times New Roman" pitchFamily="18" charset="0"/>
              </a:rPr>
              <a:t>4</a:t>
            </a:r>
            <a:r>
              <a:rPr lang="en-US" sz="1000" dirty="0">
                <a:latin typeface="Times New Roman" pitchFamily="18" charset="0"/>
                <a:cs typeface="Times New Roman" pitchFamily="18" charset="0"/>
              </a:rPr>
              <a:t>. OECD - </a:t>
            </a:r>
            <a:r>
              <a:rPr lang="en-US" sz="1000" dirty="0" err="1">
                <a:latin typeface="Times New Roman" pitchFamily="18" charset="0"/>
                <a:cs typeface="Times New Roman" pitchFamily="18" charset="0"/>
              </a:rPr>
              <a:t>Comisia</a:t>
            </a:r>
            <a:r>
              <a:rPr lang="en-US" sz="1000" dirty="0">
                <a:latin typeface="Times New Roman" pitchFamily="18" charset="0"/>
                <a:cs typeface="Times New Roman" pitchFamily="18" charset="0"/>
              </a:rPr>
              <a:t> European</a:t>
            </a:r>
            <a:r>
              <a:rPr lang="ro-RO" sz="1000" dirty="0">
                <a:latin typeface="Times New Roman" pitchFamily="18" charset="0"/>
                <a:cs typeface="Times New Roman" pitchFamily="18" charset="0"/>
              </a:rPr>
              <a:t>ă</a:t>
            </a:r>
            <a:r>
              <a:rPr lang="en-US" sz="1000" dirty="0">
                <a:latin typeface="Times New Roman" pitchFamily="18" charset="0"/>
                <a:cs typeface="Times New Roman" pitchFamily="18" charset="0"/>
              </a:rPr>
              <a:t> - Health at a Glance: Europe 2022 - State of Health in the EU Cycle</a:t>
            </a:r>
            <a:r>
              <a:rPr lang="ro-RO" sz="1000" dirty="0">
                <a:latin typeface="Times New Roman" pitchFamily="18" charset="0"/>
                <a:cs typeface="Times New Roman" pitchFamily="18" charset="0"/>
              </a:rPr>
              <a:t> pgs 162-163 - </a:t>
            </a:r>
            <a:r>
              <a:rPr lang="ro-RO" sz="1000" dirty="0">
                <a:latin typeface="Times New Roman" pitchFamily="18" charset="0"/>
                <a:cs typeface="Times New Roman" pitchFamily="18" charset="0"/>
                <a:hlinkClick r:id="rId3"/>
              </a:rPr>
              <a:t>aici</a:t>
            </a:r>
            <a:r>
              <a:rPr lang="en-US" sz="1000" dirty="0">
                <a:latin typeface="Times New Roman" pitchFamily="18" charset="0"/>
                <a:cs typeface="Times New Roman" pitchFamily="18" charset="0"/>
              </a:rPr>
              <a:t> </a:t>
            </a:r>
          </a:p>
        </p:txBody>
      </p:sp>
    </p:spTree>
    <p:extLst>
      <p:ext uri="{BB962C8B-B14F-4D97-AF65-F5344CB8AC3E}">
        <p14:creationId xmlns:p14="http://schemas.microsoft.com/office/powerpoint/2010/main" val="2921895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85568" y="997789"/>
            <a:ext cx="4157932" cy="584775"/>
          </a:xfrm>
          <a:prstGeom prst="rect">
            <a:avLst/>
          </a:prstGeom>
        </p:spPr>
        <p:txBody>
          <a:bodyPr wrap="square">
            <a:spAutoFit/>
          </a:bodyPr>
          <a:lstStyle/>
          <a:p>
            <a:pPr>
              <a:buClr>
                <a:schemeClr val="tx1"/>
              </a:buClr>
            </a:pPr>
            <a:r>
              <a:rPr lang="ro-RO" sz="3200" dirty="0">
                <a:solidFill>
                  <a:srgbClr val="B63C5C"/>
                </a:solidFill>
                <a:effectLst>
                  <a:outerShdw blurRad="38100" dist="38100" dir="2700000" algn="tl">
                    <a:srgbClr val="000000">
                      <a:alpha val="43137"/>
                    </a:srgbClr>
                  </a:outerShdw>
                </a:effectLst>
                <a:latin typeface="Arial Black" pitchFamily="34" charset="0"/>
              </a:rPr>
              <a:t>TEMA CAMPANIEI</a:t>
            </a:r>
            <a:endParaRPr lang="en-US" sz="3200" dirty="0">
              <a:solidFill>
                <a:srgbClr val="B63C5C"/>
              </a:solidFill>
              <a:effectLst>
                <a:outerShdw blurRad="38100" dist="38100" dir="2700000" algn="tl">
                  <a:srgbClr val="000000">
                    <a:alpha val="43137"/>
                  </a:srgbClr>
                </a:outerShdw>
              </a:effectLst>
              <a:latin typeface="Arial Black" pitchFamily="34" charset="0"/>
            </a:endParaRPr>
          </a:p>
        </p:txBody>
      </p:sp>
      <p:sp>
        <p:nvSpPr>
          <p:cNvPr id="2" name="Rectangle 1"/>
          <p:cNvSpPr/>
          <p:nvPr/>
        </p:nvSpPr>
        <p:spPr>
          <a:xfrm>
            <a:off x="474453" y="1066692"/>
            <a:ext cx="8077200" cy="1200329"/>
          </a:xfrm>
          <a:prstGeom prst="rect">
            <a:avLst/>
          </a:prstGeom>
        </p:spPr>
        <p:txBody>
          <a:bodyPr wrap="square">
            <a:spAutoFit/>
          </a:bodyPr>
          <a:lstStyle/>
          <a:p>
            <a:pPr algn="ctr" fontAlgn="base">
              <a:spcBef>
                <a:spcPct val="0"/>
              </a:spcBef>
              <a:spcAft>
                <a:spcPct val="0"/>
              </a:spcAft>
            </a:pPr>
            <a:endParaRPr lang="en-US" sz="2400" b="1" dirty="0">
              <a:solidFill>
                <a:schemeClr val="accent6">
                  <a:lumMod val="50000"/>
                </a:schemeClr>
              </a:solidFill>
              <a:latin typeface="Arial Black" pitchFamily="34" charset="0"/>
              <a:ea typeface="Calibri" pitchFamily="34" charset="0"/>
              <a:cs typeface="Times New Roman" pitchFamily="18" charset="0"/>
            </a:endParaRPr>
          </a:p>
          <a:p>
            <a:pPr lvl="0" algn="ctr" fontAlgn="base">
              <a:spcBef>
                <a:spcPct val="0"/>
              </a:spcBef>
              <a:spcAft>
                <a:spcPct val="0"/>
              </a:spcAft>
            </a:pPr>
            <a:endParaRPr lang="ro-RO" sz="2400" b="1" dirty="0">
              <a:solidFill>
                <a:schemeClr val="accent6">
                  <a:lumMod val="50000"/>
                </a:schemeClr>
              </a:solidFill>
              <a:latin typeface="Arial Black" pitchFamily="34" charset="0"/>
              <a:ea typeface="Calibri" pitchFamily="34" charset="0"/>
              <a:cs typeface="Times New Roman" pitchFamily="18" charset="0"/>
            </a:endParaRPr>
          </a:p>
          <a:p>
            <a:pPr lvl="0" algn="ctr" fontAlgn="base">
              <a:spcBef>
                <a:spcPct val="0"/>
              </a:spcBef>
              <a:spcAft>
                <a:spcPct val="0"/>
              </a:spcAft>
            </a:pPr>
            <a:endParaRPr lang="ro-RO" sz="2400" dirty="0">
              <a:solidFill>
                <a:srgbClr val="FF9900"/>
              </a:solidFill>
              <a:latin typeface="Arial Black" pitchFamily="34" charset="0"/>
              <a:cs typeface="Arial" pitchFamily="34" charset="0"/>
            </a:endParaRPr>
          </a:p>
        </p:txBody>
      </p:sp>
      <p:sp>
        <p:nvSpPr>
          <p:cNvPr id="7" name="TextBox 6">
            <a:extLst>
              <a:ext uri="{FF2B5EF4-FFF2-40B4-BE49-F238E27FC236}">
                <a16:creationId xmlns:a16="http://schemas.microsoft.com/office/drawing/2014/main" id="{D9862D78-32A2-441C-63C9-209DCA6A3408}"/>
              </a:ext>
            </a:extLst>
          </p:cNvPr>
          <p:cNvSpPr txBox="1"/>
          <p:nvPr/>
        </p:nvSpPr>
        <p:spPr>
          <a:xfrm>
            <a:off x="1050265" y="2634699"/>
            <a:ext cx="4572000" cy="584775"/>
          </a:xfrm>
          <a:prstGeom prst="rect">
            <a:avLst/>
          </a:prstGeom>
          <a:noFill/>
        </p:spPr>
        <p:txBody>
          <a:bodyPr wrap="square">
            <a:spAutoFit/>
          </a:bodyPr>
          <a:lstStyle/>
          <a:p>
            <a:pPr>
              <a:buClr>
                <a:schemeClr val="tx1"/>
              </a:buClr>
            </a:pPr>
            <a:r>
              <a:rPr lang="ro-RO" sz="3200" dirty="0">
                <a:solidFill>
                  <a:srgbClr val="B63C5C"/>
                </a:solidFill>
                <a:effectLst>
                  <a:outerShdw blurRad="38100" dist="38100" dir="2700000" algn="tl">
                    <a:srgbClr val="000000">
                      <a:alpha val="43137"/>
                    </a:srgbClr>
                  </a:outerShdw>
                </a:effectLst>
                <a:latin typeface="Arial Black" pitchFamily="34" charset="0"/>
              </a:rPr>
              <a:t>GRUPU</a:t>
            </a:r>
            <a:r>
              <a:rPr lang="en-US" sz="3200" dirty="0">
                <a:solidFill>
                  <a:srgbClr val="B63C5C"/>
                </a:solidFill>
                <a:effectLst>
                  <a:outerShdw blurRad="38100" dist="38100" dir="2700000" algn="tl">
                    <a:srgbClr val="000000">
                      <a:alpha val="43137"/>
                    </a:srgbClr>
                  </a:outerShdw>
                </a:effectLst>
                <a:latin typeface="Arial Black" pitchFamily="34" charset="0"/>
              </a:rPr>
              <a:t>RILE</a:t>
            </a:r>
            <a:r>
              <a:rPr lang="ro-RO" sz="3200" dirty="0">
                <a:solidFill>
                  <a:srgbClr val="B63C5C"/>
                </a:solidFill>
                <a:effectLst>
                  <a:outerShdw blurRad="38100" dist="38100" dir="2700000" algn="tl">
                    <a:srgbClr val="000000">
                      <a:alpha val="43137"/>
                    </a:srgbClr>
                  </a:outerShdw>
                </a:effectLst>
                <a:latin typeface="Arial Black" pitchFamily="34" charset="0"/>
              </a:rPr>
              <a:t> ŢINTĂ</a:t>
            </a:r>
          </a:p>
        </p:txBody>
      </p:sp>
      <p:sp>
        <p:nvSpPr>
          <p:cNvPr id="10" name="TextBox 9">
            <a:extLst>
              <a:ext uri="{FF2B5EF4-FFF2-40B4-BE49-F238E27FC236}">
                <a16:creationId xmlns:a16="http://schemas.microsoft.com/office/drawing/2014/main" id="{678B5C68-F388-A0AE-E3B2-1087C9F6F223}"/>
              </a:ext>
            </a:extLst>
          </p:cNvPr>
          <p:cNvSpPr txBox="1"/>
          <p:nvPr/>
        </p:nvSpPr>
        <p:spPr>
          <a:xfrm>
            <a:off x="1028699" y="3200400"/>
            <a:ext cx="6934200" cy="1200329"/>
          </a:xfrm>
          <a:prstGeom prst="rect">
            <a:avLst/>
          </a:prstGeom>
          <a:noFill/>
        </p:spPr>
        <p:txBody>
          <a:bodyPr wrap="square">
            <a:spAutoFit/>
          </a:bodyPr>
          <a:lstStyle/>
          <a:p>
            <a:pPr marL="285750" indent="-285750"/>
            <a:r>
              <a:rPr lang="vi-VN" dirty="0">
                <a:latin typeface="Arial Black" pitchFamily="34" charset="0"/>
              </a:rPr>
              <a:t>•	Femei cu vârsta 50</a:t>
            </a:r>
            <a:r>
              <a:rPr lang="ro-RO" dirty="0">
                <a:latin typeface="Arial Black" pitchFamily="34" charset="0"/>
              </a:rPr>
              <a:t>-69</a:t>
            </a:r>
            <a:r>
              <a:rPr lang="vi-VN" dirty="0">
                <a:latin typeface="Arial Black" pitchFamily="34" charset="0"/>
              </a:rPr>
              <a:t> de ani</a:t>
            </a:r>
          </a:p>
          <a:p>
            <a:pPr marL="285750" indent="-285750"/>
            <a:r>
              <a:rPr lang="vi-VN" dirty="0">
                <a:latin typeface="Arial Black" pitchFamily="34" charset="0"/>
              </a:rPr>
              <a:t>•	Profesioniști din sistemul de sănătate</a:t>
            </a:r>
            <a:endParaRPr lang="ro-RO" dirty="0">
              <a:latin typeface="Arial Black" pitchFamily="34" charset="0"/>
            </a:endParaRPr>
          </a:p>
          <a:p>
            <a:pPr marL="285750" indent="-285750"/>
            <a:r>
              <a:rPr lang="vi-VN" dirty="0">
                <a:latin typeface="Arial Black" pitchFamily="34" charset="0"/>
              </a:rPr>
              <a:t>• </a:t>
            </a:r>
            <a:r>
              <a:rPr lang="ro-RO" dirty="0">
                <a:latin typeface="Arial Black" pitchFamily="34" charset="0"/>
              </a:rPr>
              <a:t> </a:t>
            </a:r>
            <a:r>
              <a:rPr lang="vi-VN" dirty="0">
                <a:latin typeface="Arial Black" pitchFamily="34" charset="0"/>
              </a:rPr>
              <a:t>Populaţia generală</a:t>
            </a:r>
          </a:p>
          <a:p>
            <a:pPr marL="285750" indent="-285750"/>
            <a:r>
              <a:rPr lang="vi-VN" dirty="0">
                <a:latin typeface="Arial Black" pitchFamily="34" charset="0"/>
              </a:rPr>
              <a:t>	</a:t>
            </a:r>
          </a:p>
        </p:txBody>
      </p:sp>
      <p:sp>
        <p:nvSpPr>
          <p:cNvPr id="13" name="TextBox 12">
            <a:extLst>
              <a:ext uri="{FF2B5EF4-FFF2-40B4-BE49-F238E27FC236}">
                <a16:creationId xmlns:a16="http://schemas.microsoft.com/office/drawing/2014/main" id="{97B21A61-3D79-51CB-8228-D7D42D4FEA2F}"/>
              </a:ext>
            </a:extLst>
          </p:cNvPr>
          <p:cNvSpPr txBox="1"/>
          <p:nvPr/>
        </p:nvSpPr>
        <p:spPr>
          <a:xfrm>
            <a:off x="1050265" y="4387305"/>
            <a:ext cx="5943600" cy="584775"/>
          </a:xfrm>
          <a:prstGeom prst="rect">
            <a:avLst/>
          </a:prstGeom>
          <a:noFill/>
        </p:spPr>
        <p:txBody>
          <a:bodyPr wrap="square">
            <a:spAutoFit/>
          </a:bodyPr>
          <a:lstStyle/>
          <a:p>
            <a:pPr>
              <a:buClr>
                <a:schemeClr val="tx1"/>
              </a:buClr>
            </a:pPr>
            <a:r>
              <a:rPr lang="en-US" sz="3200" dirty="0">
                <a:solidFill>
                  <a:srgbClr val="B63C5C"/>
                </a:solidFill>
                <a:effectLst>
                  <a:outerShdw blurRad="38100" dist="38100" dir="2700000" algn="tl">
                    <a:srgbClr val="000000">
                      <a:alpha val="43137"/>
                    </a:srgbClr>
                  </a:outerShdw>
                </a:effectLst>
                <a:latin typeface="Arial Black" pitchFamily="34" charset="0"/>
              </a:rPr>
              <a:t>SLOGANUL</a:t>
            </a:r>
            <a:r>
              <a:rPr lang="ro-RO" sz="3200" dirty="0">
                <a:solidFill>
                  <a:srgbClr val="B63C5C"/>
                </a:solidFill>
                <a:effectLst>
                  <a:outerShdw blurRad="38100" dist="38100" dir="2700000" algn="tl">
                    <a:srgbClr val="000000">
                      <a:alpha val="43137"/>
                    </a:srgbClr>
                  </a:outerShdw>
                </a:effectLst>
                <a:latin typeface="Arial Black" pitchFamily="34" charset="0"/>
              </a:rPr>
              <a:t> CAMPANIEI</a:t>
            </a:r>
            <a:endParaRPr lang="en-US" sz="3200" dirty="0">
              <a:solidFill>
                <a:srgbClr val="B63C5C"/>
              </a:solidFill>
              <a:effectLst>
                <a:outerShdw blurRad="38100" dist="38100" dir="2700000" algn="tl">
                  <a:srgbClr val="000000">
                    <a:alpha val="43137"/>
                  </a:srgbClr>
                </a:outerShdw>
              </a:effectLst>
              <a:latin typeface="Arial Black" pitchFamily="34" charset="0"/>
            </a:endParaRPr>
          </a:p>
        </p:txBody>
      </p:sp>
      <p:sp>
        <p:nvSpPr>
          <p:cNvPr id="17" name="TextBox 16">
            <a:extLst>
              <a:ext uri="{FF2B5EF4-FFF2-40B4-BE49-F238E27FC236}">
                <a16:creationId xmlns:a16="http://schemas.microsoft.com/office/drawing/2014/main" id="{EB8EE14B-C702-7707-3412-25D2DCECD4DE}"/>
              </a:ext>
            </a:extLst>
          </p:cNvPr>
          <p:cNvSpPr txBox="1"/>
          <p:nvPr/>
        </p:nvSpPr>
        <p:spPr>
          <a:xfrm>
            <a:off x="1028699" y="4855905"/>
            <a:ext cx="7180053" cy="830997"/>
          </a:xfrm>
          <a:prstGeom prst="rect">
            <a:avLst/>
          </a:prstGeom>
          <a:noFill/>
        </p:spPr>
        <p:txBody>
          <a:bodyPr wrap="square">
            <a:spAutoFit/>
          </a:bodyPr>
          <a:lstStyle/>
          <a:p>
            <a:pPr algn="ctr" fontAlgn="base">
              <a:spcBef>
                <a:spcPct val="0"/>
              </a:spcBef>
              <a:spcAft>
                <a:spcPct val="0"/>
              </a:spcAft>
            </a:pPr>
            <a:r>
              <a:rPr lang="vi-VN" sz="2400" b="1" dirty="0">
                <a:solidFill>
                  <a:srgbClr val="B63C5C"/>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itchFamily="34" charset="0"/>
              </a:rPr>
              <a:t>” Depistează. Tratează. Vindecă. Învinge cancerul de sân, pas cu pas!”</a:t>
            </a:r>
          </a:p>
        </p:txBody>
      </p:sp>
      <p:sp>
        <p:nvSpPr>
          <p:cNvPr id="14" name="TextBox 13">
            <a:extLst>
              <a:ext uri="{FF2B5EF4-FFF2-40B4-BE49-F238E27FC236}">
                <a16:creationId xmlns:a16="http://schemas.microsoft.com/office/drawing/2014/main" id="{678B5C68-F388-A0AE-E3B2-1087C9F6F223}"/>
              </a:ext>
            </a:extLst>
          </p:cNvPr>
          <p:cNvSpPr txBox="1"/>
          <p:nvPr/>
        </p:nvSpPr>
        <p:spPr>
          <a:xfrm>
            <a:off x="985568" y="1575375"/>
            <a:ext cx="6934200" cy="923330"/>
          </a:xfrm>
          <a:prstGeom prst="rect">
            <a:avLst/>
          </a:prstGeom>
          <a:noFill/>
        </p:spPr>
        <p:txBody>
          <a:bodyPr wrap="square">
            <a:spAutoFit/>
          </a:bodyPr>
          <a:lstStyle/>
          <a:p>
            <a:pPr algn="just"/>
            <a:r>
              <a:rPr lang="ro-RO" dirty="0">
                <a:latin typeface="Arial Black" pitchFamily="34" charset="0"/>
              </a:rPr>
              <a:t>Importanța detectării precoce a cancerului de sân pentru îmbunătățirea succesului tratamentului și creșterea ratei de supraviețuire </a:t>
            </a:r>
            <a:endParaRPr lang="ro-RO" sz="1800" dirty="0">
              <a:latin typeface="Arial Black"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5999" y="1143000"/>
            <a:ext cx="4755213" cy="584775"/>
          </a:xfrm>
          <a:prstGeom prst="rect">
            <a:avLst/>
          </a:prstGeom>
        </p:spPr>
        <p:txBody>
          <a:bodyPr wrap="none">
            <a:spAutoFit/>
          </a:bodyPr>
          <a:lstStyle/>
          <a:p>
            <a:pPr>
              <a:buClr>
                <a:schemeClr val="tx1"/>
              </a:buClr>
            </a:pPr>
            <a:r>
              <a:rPr lang="ro-RO" sz="3200" dirty="0">
                <a:solidFill>
                  <a:srgbClr val="B63C5C"/>
                </a:solidFill>
                <a:effectLst>
                  <a:outerShdw blurRad="38100" dist="38100" dir="2700000" algn="tl">
                    <a:srgbClr val="000000">
                      <a:alpha val="43137"/>
                    </a:srgbClr>
                  </a:outerShdw>
                </a:effectLst>
                <a:latin typeface="Arial Black" pitchFamily="34" charset="0"/>
              </a:rPr>
              <a:t>SCOPUL</a:t>
            </a:r>
            <a:r>
              <a:rPr lang="en-US" sz="3200" dirty="0">
                <a:solidFill>
                  <a:srgbClr val="B63C5C"/>
                </a:solidFill>
                <a:effectLst>
                  <a:outerShdw blurRad="38100" dist="38100" dir="2700000" algn="tl">
                    <a:srgbClr val="000000">
                      <a:alpha val="43137"/>
                    </a:srgbClr>
                  </a:outerShdw>
                </a:effectLst>
                <a:latin typeface="Arial Black" pitchFamily="34" charset="0"/>
              </a:rPr>
              <a:t> CAMPANIEI</a:t>
            </a:r>
            <a:endParaRPr lang="ro-RO" sz="3200" dirty="0">
              <a:solidFill>
                <a:srgbClr val="B63C5C"/>
              </a:solidFill>
              <a:effectLst>
                <a:outerShdw blurRad="38100" dist="38100" dir="2700000" algn="tl">
                  <a:srgbClr val="000000">
                    <a:alpha val="43137"/>
                  </a:srgbClr>
                </a:outerShdw>
              </a:effectLst>
              <a:latin typeface="Arial Black" pitchFamily="34" charset="0"/>
            </a:endParaRPr>
          </a:p>
        </p:txBody>
      </p:sp>
      <p:sp>
        <p:nvSpPr>
          <p:cNvPr id="10" name="TextBox 9"/>
          <p:cNvSpPr txBox="1"/>
          <p:nvPr/>
        </p:nvSpPr>
        <p:spPr>
          <a:xfrm>
            <a:off x="457200" y="2209800"/>
            <a:ext cx="8229600" cy="1938992"/>
          </a:xfrm>
          <a:prstGeom prst="rect">
            <a:avLst/>
          </a:prstGeom>
          <a:solidFill>
            <a:srgbClr val="B63C5C"/>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ro-RO" sz="2400" b="1" dirty="0"/>
              <a:t>Creștea gradului de informare și conștientizare în rândul grupurilor țintă ale campaniei cu privire la importanța detectării precoce și a tratamentului cancerului de sân. </a:t>
            </a:r>
            <a:endParaRPr lang="en-US" sz="2400" b="1" dirty="0"/>
          </a:p>
          <a:p>
            <a:pPr algn="just"/>
            <a:endParaRPr lang="ro-RO" sz="2400" b="1" dirty="0">
              <a:latin typeface="Calibri" pitchFamily="34" charset="0"/>
            </a:endParaRPr>
          </a:p>
        </p:txBody>
      </p:sp>
    </p:spTree>
    <p:extLst>
      <p:ext uri="{BB962C8B-B14F-4D97-AF65-F5344CB8AC3E}">
        <p14:creationId xmlns:p14="http://schemas.microsoft.com/office/powerpoint/2010/main" val="365981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295400" y="934962"/>
            <a:ext cx="6858000" cy="612648"/>
          </a:xfrm>
        </p:spPr>
        <p:txBody>
          <a:bodyPr>
            <a:normAutofit/>
          </a:bodyPr>
          <a:lstStyle/>
          <a:p>
            <a:pPr algn="ctr">
              <a:buClr>
                <a:schemeClr val="tx1"/>
              </a:buClr>
              <a:buNone/>
            </a:pPr>
            <a:r>
              <a:rPr lang="en-US" sz="3200" dirty="0">
                <a:solidFill>
                  <a:srgbClr val="B63C5C"/>
                </a:solidFill>
                <a:effectLst>
                  <a:outerShdw blurRad="38100" dist="38100" dir="2700000" algn="tl">
                    <a:srgbClr val="000000">
                      <a:alpha val="43137"/>
                    </a:srgbClr>
                  </a:outerShdw>
                </a:effectLst>
                <a:latin typeface="Arial Black" pitchFamily="34" charset="0"/>
              </a:rPr>
              <a:t>OBIECTIVE</a:t>
            </a:r>
            <a:r>
              <a:rPr lang="ro-RO" sz="3200" dirty="0">
                <a:solidFill>
                  <a:srgbClr val="B63C5C"/>
                </a:solidFill>
                <a:effectLst>
                  <a:outerShdw blurRad="38100" dist="38100" dir="2700000" algn="tl">
                    <a:srgbClr val="000000">
                      <a:alpha val="43137"/>
                    </a:srgbClr>
                  </a:outerShdw>
                </a:effectLst>
                <a:latin typeface="Arial Black" pitchFamily="34" charset="0"/>
              </a:rPr>
              <a:t>LE CAMPANIEI</a:t>
            </a:r>
            <a:r>
              <a:rPr lang="en-US" sz="3200" dirty="0">
                <a:solidFill>
                  <a:srgbClr val="B63C5C"/>
                </a:solidFill>
                <a:effectLst>
                  <a:outerShdw blurRad="38100" dist="38100" dir="2700000" algn="tl">
                    <a:srgbClr val="000000">
                      <a:alpha val="43137"/>
                    </a:srgbClr>
                  </a:outerShdw>
                </a:effectLst>
                <a:latin typeface="Arial Black" pitchFamily="34" charset="0"/>
              </a:rPr>
              <a:t> </a:t>
            </a:r>
            <a:endParaRPr lang="ro-RO" sz="3200" dirty="0">
              <a:solidFill>
                <a:srgbClr val="B63C5C"/>
              </a:solidFill>
              <a:effectLst>
                <a:outerShdw blurRad="38100" dist="38100" dir="2700000" algn="tl">
                  <a:srgbClr val="000000">
                    <a:alpha val="43137"/>
                  </a:srgbClr>
                </a:outerShdw>
              </a:effectLst>
              <a:latin typeface="Arial Black" pitchFamily="34" charset="0"/>
            </a:endParaRPr>
          </a:p>
        </p:txBody>
      </p:sp>
      <p:sp>
        <p:nvSpPr>
          <p:cNvPr id="9" name="TextBox 8"/>
          <p:cNvSpPr txBox="1"/>
          <p:nvPr/>
        </p:nvSpPr>
        <p:spPr>
          <a:xfrm>
            <a:off x="412698" y="1676400"/>
            <a:ext cx="8299095" cy="707886"/>
          </a:xfrm>
          <a:prstGeom prst="rect">
            <a:avLst/>
          </a:prstGeom>
          <a:solidFill>
            <a:srgbClr val="B63C5C"/>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ro-RO" sz="2000" b="1" dirty="0">
                <a:solidFill>
                  <a:schemeClr val="bg1"/>
                </a:solidFill>
                <a:latin typeface="Calibri" pitchFamily="34" charset="0"/>
                <a:cs typeface="Times New Roman" pitchFamily="18" charset="0"/>
              </a:rPr>
              <a:t>Creşterea numărului de femei informate cu privire la importanța detectării precoce, prin screening, a cancerului de sân.</a:t>
            </a:r>
          </a:p>
        </p:txBody>
      </p:sp>
      <p:sp>
        <p:nvSpPr>
          <p:cNvPr id="12" name="Rectangle 11"/>
          <p:cNvSpPr/>
          <p:nvPr/>
        </p:nvSpPr>
        <p:spPr>
          <a:xfrm>
            <a:off x="412698" y="4165937"/>
            <a:ext cx="8299096" cy="1015663"/>
          </a:xfrm>
          <a:prstGeom prst="rect">
            <a:avLst/>
          </a:prstGeom>
          <a:solidFill>
            <a:srgbClr val="B63C5C"/>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ro-RO" sz="2000" b="1" dirty="0">
                <a:solidFill>
                  <a:schemeClr val="bg1"/>
                </a:solidFill>
                <a:latin typeface="Calibri" pitchFamily="34" charset="0"/>
                <a:cs typeface="Times New Roman" pitchFamily="18" charset="0"/>
              </a:rPr>
              <a:t>Creşterea numărului de profesioniști în sănătate care informează și consiliază femei din grupul țintă al campaniei cu privire la importanța participării la programul național de screening pentru detectarea cancerului de sân.  </a:t>
            </a:r>
          </a:p>
        </p:txBody>
      </p:sp>
      <p:sp>
        <p:nvSpPr>
          <p:cNvPr id="15" name="TextBox 14"/>
          <p:cNvSpPr txBox="1"/>
          <p:nvPr/>
        </p:nvSpPr>
        <p:spPr>
          <a:xfrm>
            <a:off x="412698" y="2819400"/>
            <a:ext cx="8274102" cy="1015663"/>
          </a:xfrm>
          <a:prstGeom prst="rect">
            <a:avLst/>
          </a:prstGeom>
          <a:solidFill>
            <a:srgbClr val="B63C5C"/>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ro-RO" sz="2000" b="1" dirty="0">
                <a:solidFill>
                  <a:schemeClr val="bg1"/>
                </a:solidFill>
                <a:latin typeface="Calibri" pitchFamily="34" charset="0"/>
                <a:cs typeface="Times New Roman" pitchFamily="18" charset="0"/>
              </a:rPr>
              <a:t>Creşterea numărului de femei informate și conștientizate cu privire la rata ridicată de supraviețuire în cazul cancerului de sân detectat precoce și tratat corespunzător.</a:t>
            </a:r>
          </a:p>
        </p:txBody>
      </p:sp>
    </p:spTree>
    <p:extLst>
      <p:ext uri="{BB962C8B-B14F-4D97-AF65-F5344CB8AC3E}">
        <p14:creationId xmlns:p14="http://schemas.microsoft.com/office/powerpoint/2010/main" val="175892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6121</TotalTime>
  <Words>700</Words>
  <Application>Microsoft Office PowerPoint</Application>
  <PresentationFormat>On-screen Show (4:3)</PresentationFormat>
  <Paragraphs>42</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Calibri</vt:lpstr>
      <vt:lpstr>Calibri Light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Adriana Melnic</cp:lastModifiedBy>
  <cp:revision>620</cp:revision>
  <cp:lastPrinted>2021-10-04T17:43:16Z</cp:lastPrinted>
  <dcterms:created xsi:type="dcterms:W3CDTF">2018-09-17T08:35:46Z</dcterms:created>
  <dcterms:modified xsi:type="dcterms:W3CDTF">2023-09-29T06:50:14Z</dcterms:modified>
</cp:coreProperties>
</file>